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showGuides="1">
      <p:cViewPr varScale="1">
        <p:scale>
          <a:sx n="95" d="100"/>
          <a:sy n="95" d="100"/>
        </p:scale>
        <p:origin x="78" y="4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122335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2458618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7183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4077701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2542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3620537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2278353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204894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75360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CC7336-9A89-4DC6-8A23-C73819CBBC3A}" type="datetimeFigureOut">
              <a:rPr lang="en-US" smtClean="0"/>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1240691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CC7336-9A89-4DC6-8A23-C73819CBBC3A}"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262167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CC7336-9A89-4DC6-8A23-C73819CBBC3A}" type="datetimeFigureOut">
              <a:rPr lang="en-US" smtClean="0"/>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226255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CC7336-9A89-4DC6-8A23-C73819CBBC3A}" type="datetimeFigureOut">
              <a:rPr lang="en-US" smtClean="0"/>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128617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C7336-9A89-4DC6-8A23-C73819CBBC3A}" type="datetimeFigureOut">
              <a:rPr lang="en-US" smtClean="0"/>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281654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6CC7336-9A89-4DC6-8A23-C73819CBBC3A}"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3470414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CC7336-9A89-4DC6-8A23-C73819CBBC3A}" type="datetimeFigureOut">
              <a:rPr lang="en-US" smtClean="0"/>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100863-6599-47FD-BC42-64783A8B4617}" type="slidenum">
              <a:rPr lang="en-US" smtClean="0"/>
              <a:t>‹#›</a:t>
            </a:fld>
            <a:endParaRPr lang="en-US"/>
          </a:p>
        </p:txBody>
      </p:sp>
    </p:spTree>
    <p:extLst>
      <p:ext uri="{BB962C8B-B14F-4D97-AF65-F5344CB8AC3E}">
        <p14:creationId xmlns:p14="http://schemas.microsoft.com/office/powerpoint/2010/main" val="376289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CC7336-9A89-4DC6-8A23-C73819CBBC3A}" type="datetimeFigureOut">
              <a:rPr lang="en-US" smtClean="0"/>
              <a:t>10/22/2018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1100863-6599-47FD-BC42-64783A8B4617}" type="slidenum">
              <a:rPr lang="en-US" smtClean="0"/>
              <a:t>‹#›</a:t>
            </a:fld>
            <a:endParaRPr lang="en-US"/>
          </a:p>
        </p:txBody>
      </p:sp>
    </p:spTree>
    <p:extLst>
      <p:ext uri="{BB962C8B-B14F-4D97-AF65-F5344CB8AC3E}">
        <p14:creationId xmlns:p14="http://schemas.microsoft.com/office/powerpoint/2010/main" val="5796728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1541722"/>
            <a:ext cx="5826719" cy="1935126"/>
          </a:xfrm>
        </p:spPr>
        <p:txBody>
          <a:bodyPr anchor="t">
            <a:normAutofit/>
          </a:bodyPr>
          <a:lstStyle/>
          <a:p>
            <a:pPr>
              <a:lnSpc>
                <a:spcPct val="100000"/>
              </a:lnSpc>
            </a:pPr>
            <a:r>
              <a:rPr lang="en-US" sz="3600" b="1" dirty="0">
                <a:latin typeface="Calibri" pitchFamily="34" charset="0"/>
              </a:rPr>
              <a:t>Is there a Minimal </a:t>
            </a:r>
            <a:br>
              <a:rPr lang="en-US" sz="3600" b="1" dirty="0">
                <a:latin typeface="Calibri" pitchFamily="34" charset="0"/>
              </a:rPr>
            </a:br>
            <a:r>
              <a:rPr lang="en-US" sz="3600" b="1" dirty="0">
                <a:latin typeface="Calibri" pitchFamily="34" charset="0"/>
              </a:rPr>
              <a:t>Standard of Care?</a:t>
            </a:r>
            <a:br>
              <a:rPr lang="en-US" sz="3600" dirty="0">
                <a:latin typeface="Calibri" pitchFamily="34" charset="0"/>
              </a:rPr>
            </a:br>
            <a:endParaRPr lang="en-US" sz="3600" dirty="0"/>
          </a:p>
        </p:txBody>
      </p:sp>
      <p:sp>
        <p:nvSpPr>
          <p:cNvPr id="4" name="Subtitle 3"/>
          <p:cNvSpPr>
            <a:spLocks noGrp="1"/>
          </p:cNvSpPr>
          <p:nvPr>
            <p:ph type="subTitle" idx="1"/>
          </p:nvPr>
        </p:nvSpPr>
        <p:spPr>
          <a:xfrm>
            <a:off x="1130595" y="4050834"/>
            <a:ext cx="5826719" cy="1860868"/>
          </a:xfrm>
        </p:spPr>
        <p:txBody>
          <a:bodyPr>
            <a:normAutofit/>
          </a:bodyPr>
          <a:lstStyle/>
          <a:p>
            <a:r>
              <a:rPr lang="en-US" dirty="0"/>
              <a:t>Washington State CASA Conference</a:t>
            </a:r>
          </a:p>
          <a:p>
            <a:r>
              <a:rPr lang="en-US"/>
              <a:t>Spokane, </a:t>
            </a:r>
            <a:r>
              <a:rPr lang="en-US" dirty="0"/>
              <a:t>Washington</a:t>
            </a:r>
          </a:p>
          <a:p>
            <a:r>
              <a:rPr lang="en-US" dirty="0"/>
              <a:t>November 3, 2018</a:t>
            </a:r>
          </a:p>
          <a:p>
            <a:r>
              <a:rPr lang="en-US" dirty="0"/>
              <a:t>Presented by: Dee Wilson</a:t>
            </a:r>
          </a:p>
        </p:txBody>
      </p:sp>
    </p:spTree>
    <p:extLst>
      <p:ext uri="{BB962C8B-B14F-4D97-AF65-F5344CB8AC3E}">
        <p14:creationId xmlns:p14="http://schemas.microsoft.com/office/powerpoint/2010/main" val="2228166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Community Standards</a:t>
            </a:r>
          </a:p>
        </p:txBody>
      </p:sp>
      <p:sp>
        <p:nvSpPr>
          <p:cNvPr id="3" name="Content Placeholder 2"/>
          <p:cNvSpPr>
            <a:spLocks noGrp="1"/>
          </p:cNvSpPr>
          <p:nvPr>
            <p:ph idx="1"/>
          </p:nvPr>
        </p:nvSpPr>
        <p:spPr/>
        <p:txBody>
          <a:bodyPr/>
          <a:lstStyle/>
          <a:p>
            <a:pPr marL="514350" indent="-514350">
              <a:buFont typeface="+mj-lt"/>
              <a:buAutoNum type="arabicPeriod" startAt="9"/>
            </a:pPr>
            <a:r>
              <a:rPr lang="en-US" dirty="0"/>
              <a:t>Any minimal standard of care likely to be accepted by most local communities cannot accept or endorse abusive or neglectful parenting, no matter how low level or ‘low risk’.</a:t>
            </a:r>
          </a:p>
        </p:txBody>
      </p:sp>
    </p:spTree>
    <p:extLst>
      <p:ext uri="{BB962C8B-B14F-4D97-AF65-F5344CB8AC3E}">
        <p14:creationId xmlns:p14="http://schemas.microsoft.com/office/powerpoint/2010/main" val="218224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Parenting Standards in Low Income Neighborhoods </a:t>
            </a:r>
          </a:p>
        </p:txBody>
      </p:sp>
      <p:sp>
        <p:nvSpPr>
          <p:cNvPr id="3" name="Content Placeholder 2"/>
          <p:cNvSpPr>
            <a:spLocks noGrp="1"/>
          </p:cNvSpPr>
          <p:nvPr>
            <p:ph idx="1"/>
          </p:nvPr>
        </p:nvSpPr>
        <p:spPr/>
        <p:txBody>
          <a:bodyPr/>
          <a:lstStyle/>
          <a:p>
            <a:pPr marL="514350" indent="-514350">
              <a:buFont typeface="+mj-lt"/>
              <a:buAutoNum type="arabicPeriod" startAt="10"/>
            </a:pPr>
            <a:r>
              <a:rPr lang="en-US" dirty="0"/>
              <a:t>Some studies have found that residents of low income and/or minority neighborhoods have higher expectations of parents than child welfare agencies do.</a:t>
            </a:r>
          </a:p>
        </p:txBody>
      </p:sp>
    </p:spTree>
    <p:extLst>
      <p:ext uri="{BB962C8B-B14F-4D97-AF65-F5344CB8AC3E}">
        <p14:creationId xmlns:p14="http://schemas.microsoft.com/office/powerpoint/2010/main" val="1713612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Examples</a:t>
            </a:r>
          </a:p>
        </p:txBody>
      </p:sp>
      <p:sp>
        <p:nvSpPr>
          <p:cNvPr id="3" name="Content Placeholder 2"/>
          <p:cNvSpPr>
            <a:spLocks noGrp="1"/>
          </p:cNvSpPr>
          <p:nvPr>
            <p:ph idx="1"/>
          </p:nvPr>
        </p:nvSpPr>
        <p:spPr/>
        <p:txBody>
          <a:bodyPr>
            <a:normAutofit/>
          </a:bodyPr>
          <a:lstStyle/>
          <a:p>
            <a:pPr marL="514350" lvl="0" indent="-514350">
              <a:buFont typeface="+mj-lt"/>
              <a:buAutoNum type="arabicPeriod" startAt="11"/>
            </a:pPr>
            <a:r>
              <a:rPr lang="en-US" dirty="0"/>
              <a:t>Do the following examples meet a minimal standard of care?</a:t>
            </a:r>
          </a:p>
          <a:p>
            <a:pPr marL="742950" lvl="0"/>
            <a:r>
              <a:rPr lang="en-US" dirty="0"/>
              <a:t>Babies and toddlers being cared for in institutional settings without primary caregivers for extended periods of time?</a:t>
            </a:r>
          </a:p>
          <a:p>
            <a:pPr marL="742950" lvl="0"/>
            <a:r>
              <a:rPr lang="en-US" dirty="0"/>
              <a:t>Babies being raised by severely depressed mothers who provide adequate physical care, but little or no emotional warmth or nurturance?</a:t>
            </a:r>
          </a:p>
          <a:p>
            <a:pPr marL="742950" lvl="0"/>
            <a:r>
              <a:rPr lang="en-US" dirty="0"/>
              <a:t>School age children living with their homeless parents in a wrecked car under a bridge?</a:t>
            </a:r>
          </a:p>
          <a:p>
            <a:endParaRPr lang="en-US" dirty="0"/>
          </a:p>
        </p:txBody>
      </p:sp>
    </p:spTree>
    <p:extLst>
      <p:ext uri="{BB962C8B-B14F-4D97-AF65-F5344CB8AC3E}">
        <p14:creationId xmlns:p14="http://schemas.microsoft.com/office/powerpoint/2010/main" val="3540268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Abuse and Neglect</a:t>
            </a:r>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startAt="12"/>
            </a:pPr>
            <a:r>
              <a:rPr lang="en-US" dirty="0"/>
              <a:t>Do the following examples meet a minimal standard of care?</a:t>
            </a:r>
          </a:p>
          <a:p>
            <a:pPr marL="742950" lvl="0"/>
            <a:r>
              <a:rPr lang="en-US" dirty="0"/>
              <a:t>Children living in a home with frequent domestic violence, and the children have witnessed violence on numerous occasions?</a:t>
            </a:r>
          </a:p>
          <a:p>
            <a:pPr marL="742950" lvl="0"/>
            <a:r>
              <a:rPr lang="en-US" dirty="0"/>
              <a:t>Children living with chronic and pervasive neglect (10-12 CPS referrals) when the children have not been physically injured due to neglect, and several CPS investigators have assessed the children as “not at risk of imminent harm.”</a:t>
            </a:r>
          </a:p>
          <a:p>
            <a:pPr marL="742950" lvl="0"/>
            <a:r>
              <a:rPr lang="en-US" dirty="0"/>
              <a:t>Children living in a home in which psychological aggression, i.e., threats, intimidation, insults, humiliation, is common?</a:t>
            </a:r>
          </a:p>
        </p:txBody>
      </p:sp>
    </p:spTree>
    <p:extLst>
      <p:ext uri="{BB962C8B-B14F-4D97-AF65-F5344CB8AC3E}">
        <p14:creationId xmlns:p14="http://schemas.microsoft.com/office/powerpoint/2010/main" val="2412785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599"/>
            <a:ext cx="6347714" cy="1463749"/>
          </a:xfrm>
        </p:spPr>
        <p:txBody>
          <a:bodyPr>
            <a:normAutofit fontScale="90000"/>
          </a:bodyPr>
          <a:lstStyle/>
          <a:p>
            <a:r>
              <a:rPr lang="en-US" dirty="0"/>
              <a:t>What happens when children</a:t>
            </a:r>
            <a:br>
              <a:rPr lang="en-US" dirty="0"/>
            </a:br>
            <a:r>
              <a:rPr lang="en-US" dirty="0"/>
              <a:t>are not receiving a minimal standard of care? </a:t>
            </a:r>
          </a:p>
        </p:txBody>
      </p:sp>
      <p:sp>
        <p:nvSpPr>
          <p:cNvPr id="3" name="Content Placeholder 2"/>
          <p:cNvSpPr>
            <a:spLocks noGrp="1"/>
          </p:cNvSpPr>
          <p:nvPr>
            <p:ph idx="1"/>
          </p:nvPr>
        </p:nvSpPr>
        <p:spPr/>
        <p:txBody>
          <a:bodyPr/>
          <a:lstStyle/>
          <a:p>
            <a:pPr marL="514350" indent="-514350">
              <a:buFont typeface="+mj-lt"/>
              <a:buAutoNum type="arabicPeriod" startAt="13"/>
            </a:pPr>
            <a:r>
              <a:rPr lang="en-US" dirty="0"/>
              <a:t>The judgment that the parental care children are receiving, or the conditions in which they are living, does not meet a minimal standard of care does not mean that placing children out of the home is the best child welfare response in every instance, or even that a child welfare response is required.</a:t>
            </a:r>
          </a:p>
        </p:txBody>
      </p:sp>
    </p:spTree>
    <p:extLst>
      <p:ext uri="{BB962C8B-B14F-4D97-AF65-F5344CB8AC3E}">
        <p14:creationId xmlns:p14="http://schemas.microsoft.com/office/powerpoint/2010/main" val="2811316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Coercion in Child Protection</a:t>
            </a:r>
          </a:p>
        </p:txBody>
      </p:sp>
      <p:sp>
        <p:nvSpPr>
          <p:cNvPr id="3" name="Content Placeholder 2"/>
          <p:cNvSpPr>
            <a:spLocks noGrp="1"/>
          </p:cNvSpPr>
          <p:nvPr>
            <p:ph idx="1"/>
          </p:nvPr>
        </p:nvSpPr>
        <p:spPr/>
        <p:txBody>
          <a:bodyPr/>
          <a:lstStyle/>
          <a:p>
            <a:pPr marL="514350" indent="-514350">
              <a:buFont typeface="+mj-lt"/>
              <a:buAutoNum type="arabicPeriod" startAt="14"/>
            </a:pPr>
            <a:r>
              <a:rPr lang="en-US" dirty="0"/>
              <a:t>Gary Melton has written that in the U.S. child protection is often identified with “ a dramatic coercive act.” However, involuntary out-of-home placement is at the extreme end of a continuum of possible responses to unacceptable parenting practices. A range of options needs to be considered.</a:t>
            </a:r>
          </a:p>
        </p:txBody>
      </p:sp>
    </p:spTree>
    <p:extLst>
      <p:ext uri="{BB962C8B-B14F-4D97-AF65-F5344CB8AC3E}">
        <p14:creationId xmlns:p14="http://schemas.microsoft.com/office/powerpoint/2010/main" val="1588959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Foster Care and Legal Structure</a:t>
            </a:r>
          </a:p>
        </p:txBody>
      </p:sp>
      <p:sp>
        <p:nvSpPr>
          <p:cNvPr id="3" name="Content Placeholder 2"/>
          <p:cNvSpPr>
            <a:spLocks noGrp="1"/>
          </p:cNvSpPr>
          <p:nvPr>
            <p:ph idx="1"/>
          </p:nvPr>
        </p:nvSpPr>
        <p:spPr/>
        <p:txBody>
          <a:bodyPr/>
          <a:lstStyle/>
          <a:p>
            <a:pPr marL="514350" indent="-514350">
              <a:buFont typeface="+mj-lt"/>
              <a:buAutoNum type="arabicPeriod" startAt="15"/>
            </a:pPr>
            <a:r>
              <a:rPr lang="en-US" dirty="0"/>
              <a:t>Once children have been involuntarily placed out- of-the home and made legally dependent, issues related to a minimal standard of care are quite different.</a:t>
            </a:r>
          </a:p>
        </p:txBody>
      </p:sp>
    </p:spTree>
    <p:extLst>
      <p:ext uri="{BB962C8B-B14F-4D97-AF65-F5344CB8AC3E}">
        <p14:creationId xmlns:p14="http://schemas.microsoft.com/office/powerpoint/2010/main" val="1138342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Class and Child Welfare Decision Making</a:t>
            </a:r>
          </a:p>
        </p:txBody>
      </p:sp>
      <p:sp>
        <p:nvSpPr>
          <p:cNvPr id="3" name="Content Placeholder 2"/>
          <p:cNvSpPr>
            <a:spLocks noGrp="1"/>
          </p:cNvSpPr>
          <p:nvPr>
            <p:ph idx="1"/>
          </p:nvPr>
        </p:nvSpPr>
        <p:spPr/>
        <p:txBody>
          <a:bodyPr/>
          <a:lstStyle/>
          <a:p>
            <a:pPr marL="514350" indent="-514350">
              <a:buFont typeface="+mj-lt"/>
              <a:buAutoNum type="arabicPeriod" startAt="16"/>
            </a:pPr>
            <a:r>
              <a:rPr lang="en-US" dirty="0"/>
              <a:t>When children are placed with middle class or upper middle class foster families, caseworkers and courts must be on guard against the possibility that social class considerations may become an implicit or explicit factor in reunification decisions.</a:t>
            </a:r>
          </a:p>
        </p:txBody>
      </p:sp>
    </p:spTree>
    <p:extLst>
      <p:ext uri="{BB962C8B-B14F-4D97-AF65-F5344CB8AC3E}">
        <p14:creationId xmlns:p14="http://schemas.microsoft.com/office/powerpoint/2010/main" val="130323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Poverty and Reunification</a:t>
            </a:r>
          </a:p>
        </p:txBody>
      </p:sp>
      <p:sp>
        <p:nvSpPr>
          <p:cNvPr id="3" name="Content Placeholder 2"/>
          <p:cNvSpPr>
            <a:spLocks noGrp="1"/>
          </p:cNvSpPr>
          <p:nvPr>
            <p:ph idx="1"/>
          </p:nvPr>
        </p:nvSpPr>
        <p:spPr/>
        <p:txBody>
          <a:bodyPr/>
          <a:lstStyle/>
          <a:p>
            <a:pPr marL="514350" indent="-514350">
              <a:buFont typeface="+mj-lt"/>
              <a:buAutoNum type="arabicPeriod" startAt="17"/>
            </a:pPr>
            <a:r>
              <a:rPr lang="en-US" dirty="0"/>
              <a:t>Several research studies have found that that parents’ limited incomes affect time to reunification and/or the likelihood of reunification due to lack of housing or homelessness.</a:t>
            </a:r>
          </a:p>
        </p:txBody>
      </p:sp>
    </p:spTree>
    <p:extLst>
      <p:ext uri="{BB962C8B-B14F-4D97-AF65-F5344CB8AC3E}">
        <p14:creationId xmlns:p14="http://schemas.microsoft.com/office/powerpoint/2010/main" val="2743681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Social Injustice</a:t>
            </a:r>
          </a:p>
        </p:txBody>
      </p:sp>
      <p:sp>
        <p:nvSpPr>
          <p:cNvPr id="3" name="Content Placeholder 2"/>
          <p:cNvSpPr>
            <a:spLocks noGrp="1"/>
          </p:cNvSpPr>
          <p:nvPr>
            <p:ph idx="1"/>
          </p:nvPr>
        </p:nvSpPr>
        <p:spPr/>
        <p:txBody>
          <a:bodyPr/>
          <a:lstStyle/>
          <a:p>
            <a:pPr marL="514350" indent="-514350">
              <a:buFont typeface="+mj-lt"/>
              <a:buAutoNum type="arabicPeriod" startAt="18"/>
            </a:pPr>
            <a:r>
              <a:rPr lang="en-US" dirty="0"/>
              <a:t>It is another level of social injustice to terminate parental rights because a child would have greater educational and social opportunities growing up in a family with far greater economic resources than the birth parents’ family and/or extended family.</a:t>
            </a:r>
          </a:p>
        </p:txBody>
      </p:sp>
    </p:spTree>
    <p:extLst>
      <p:ext uri="{BB962C8B-B14F-4D97-AF65-F5344CB8AC3E}">
        <p14:creationId xmlns:p14="http://schemas.microsoft.com/office/powerpoint/2010/main" val="3311437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minimal standard of care?</a:t>
            </a:r>
          </a:p>
        </p:txBody>
      </p:sp>
      <p:sp>
        <p:nvSpPr>
          <p:cNvPr id="3" name="Content Placeholder 2"/>
          <p:cNvSpPr>
            <a:spLocks noGrp="1"/>
          </p:cNvSpPr>
          <p:nvPr>
            <p:ph idx="1"/>
          </p:nvPr>
        </p:nvSpPr>
        <p:spPr/>
        <p:txBody>
          <a:bodyPr/>
          <a:lstStyle/>
          <a:p>
            <a:pPr marL="514350" lvl="0" indent="-514350">
              <a:buNone/>
            </a:pPr>
            <a:r>
              <a:rPr lang="en-US" dirty="0"/>
              <a:t>1. Parent advocates and child welfare practitioners periodically ask about a minimal standard of care for families with open CPS cases, or families with children in foster care, possibly because they believe that caseworkers are applying unreasonable parenting standards to low income families. </a:t>
            </a:r>
          </a:p>
        </p:txBody>
      </p:sp>
    </p:spTree>
    <p:extLst>
      <p:ext uri="{BB962C8B-B14F-4D97-AF65-F5344CB8AC3E}">
        <p14:creationId xmlns:p14="http://schemas.microsoft.com/office/powerpoint/2010/main" val="2484683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 Safety Standard for </a:t>
            </a:r>
            <a:br>
              <a:rPr lang="en-US" dirty="0"/>
            </a:br>
            <a:r>
              <a:rPr lang="en-US" dirty="0"/>
              <a:t>   Reunification Decisions    </a:t>
            </a:r>
          </a:p>
        </p:txBody>
      </p:sp>
      <p:sp>
        <p:nvSpPr>
          <p:cNvPr id="3" name="Content Placeholder 2"/>
          <p:cNvSpPr>
            <a:spLocks noGrp="1"/>
          </p:cNvSpPr>
          <p:nvPr>
            <p:ph idx="1"/>
          </p:nvPr>
        </p:nvSpPr>
        <p:spPr/>
        <p:txBody>
          <a:bodyPr/>
          <a:lstStyle/>
          <a:p>
            <a:pPr marL="514350" lvl="0" indent="-514350">
              <a:buFont typeface="+mj-lt"/>
              <a:buAutoNum type="arabicPeriod" startAt="19"/>
            </a:pPr>
            <a:r>
              <a:rPr lang="en-US" dirty="0"/>
              <a:t>Any acceptable application of a minimal standard of care in dependency cases must connect such a standard to the requirement that “children are returned home when they are considered to be safe for the foreseeable future, not simply the next 24-48 hours.”</a:t>
            </a:r>
          </a:p>
          <a:p>
            <a:pPr marL="514350" lvl="0" indent="-514350">
              <a:buFont typeface="+mj-lt"/>
              <a:buAutoNum type="arabicPeriod" startAt="19"/>
            </a:pPr>
            <a:r>
              <a:rPr lang="en-US" dirty="0"/>
              <a:t>                      (Morton and </a:t>
            </a:r>
            <a:r>
              <a:rPr lang="en-US" dirty="0" err="1"/>
              <a:t>Salavitz</a:t>
            </a:r>
            <a:r>
              <a:rPr lang="en-US" dirty="0"/>
              <a:t>, 2006)</a:t>
            </a:r>
          </a:p>
          <a:p>
            <a:pPr marL="0" indent="3259138">
              <a:buNone/>
            </a:pPr>
            <a:r>
              <a:rPr lang="en-US" dirty="0"/>
              <a:t>   </a:t>
            </a:r>
          </a:p>
        </p:txBody>
      </p:sp>
    </p:spTree>
    <p:extLst>
      <p:ext uri="{BB962C8B-B14F-4D97-AF65-F5344CB8AC3E}">
        <p14:creationId xmlns:p14="http://schemas.microsoft.com/office/powerpoint/2010/main" val="3665701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Expectations for Parents</a:t>
            </a:r>
          </a:p>
        </p:txBody>
      </p:sp>
      <p:sp>
        <p:nvSpPr>
          <p:cNvPr id="3" name="Content Placeholder 2"/>
          <p:cNvSpPr>
            <a:spLocks noGrp="1"/>
          </p:cNvSpPr>
          <p:nvPr>
            <p:ph idx="1"/>
          </p:nvPr>
        </p:nvSpPr>
        <p:spPr/>
        <p:txBody>
          <a:bodyPr>
            <a:normAutofit fontScale="85000" lnSpcReduction="20000"/>
          </a:bodyPr>
          <a:lstStyle/>
          <a:p>
            <a:pPr marL="569913" lvl="0" indent="-569913">
              <a:buFont typeface="+mj-lt"/>
              <a:buAutoNum type="arabicPeriod" startAt="20"/>
            </a:pPr>
            <a:r>
              <a:rPr lang="en-US" sz="3600" dirty="0"/>
              <a:t>Consider the following expectations:</a:t>
            </a:r>
          </a:p>
          <a:p>
            <a:pPr marL="795338" lvl="0"/>
            <a:r>
              <a:rPr lang="en-US" dirty="0"/>
              <a:t>Parents will be dependable in providing basic care, i.e., food, hygiene, supervision, medical/dental treatment as needed, supervision, protection from danger or dangerous persons, to a reasonable degree.</a:t>
            </a:r>
          </a:p>
          <a:p>
            <a:pPr marL="795338" lvl="0"/>
            <a:r>
              <a:rPr lang="en-US" dirty="0"/>
              <a:t>Children will be safe from physical abuse, sexual abuse or from repeated doses of psychological aggression in the family home. </a:t>
            </a:r>
          </a:p>
          <a:p>
            <a:pPr marL="795338" lvl="0"/>
            <a:r>
              <a:rPr lang="en-US" dirty="0"/>
              <a:t>Parents will provide children with emotional warmth and encouragement.</a:t>
            </a:r>
          </a:p>
          <a:p>
            <a:pPr marL="795338" lvl="0"/>
            <a:r>
              <a:rPr lang="en-US" dirty="0"/>
              <a:t>Children will receive stimulation and education necessary for normal development. </a:t>
            </a:r>
          </a:p>
          <a:p>
            <a:pPr marL="795338" lvl="0"/>
            <a:r>
              <a:rPr lang="en-US" dirty="0"/>
              <a:t>Parents will provide children with moral guidance and reasonable discipline.</a:t>
            </a:r>
          </a:p>
        </p:txBody>
      </p:sp>
    </p:spTree>
    <p:extLst>
      <p:ext uri="{BB962C8B-B14F-4D97-AF65-F5344CB8AC3E}">
        <p14:creationId xmlns:p14="http://schemas.microsoft.com/office/powerpoint/2010/main" val="1327503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550990"/>
          </a:xfrm>
        </p:spPr>
        <p:txBody>
          <a:bodyPr>
            <a:normAutofit fontScale="90000"/>
          </a:bodyPr>
          <a:lstStyle/>
          <a:p>
            <a:r>
              <a:rPr lang="en-US" dirty="0"/>
              <a:t>  Substance abuse, mental </a:t>
            </a:r>
            <a:br>
              <a:rPr lang="en-US" dirty="0"/>
            </a:br>
            <a:r>
              <a:rPr lang="en-US" dirty="0"/>
              <a:t>   health conditions and family</a:t>
            </a:r>
            <a:br>
              <a:rPr lang="en-US" dirty="0"/>
            </a:br>
            <a:r>
              <a:rPr lang="en-US" dirty="0"/>
              <a:t>   violence </a:t>
            </a:r>
          </a:p>
        </p:txBody>
      </p:sp>
      <p:sp>
        <p:nvSpPr>
          <p:cNvPr id="3" name="Content Placeholder 2"/>
          <p:cNvSpPr>
            <a:spLocks noGrp="1"/>
          </p:cNvSpPr>
          <p:nvPr>
            <p:ph idx="1"/>
          </p:nvPr>
        </p:nvSpPr>
        <p:spPr/>
        <p:txBody>
          <a:bodyPr/>
          <a:lstStyle/>
          <a:p>
            <a:pPr marL="514350" indent="-514350">
              <a:buFont typeface="+mj-lt"/>
              <a:buAutoNum type="arabicPeriod" startAt="21"/>
            </a:pPr>
            <a:r>
              <a:rPr lang="en-US" dirty="0"/>
              <a:t>This standard does not require that homes be free of substance abuse, mental health problems or even family violence, as desirable as it would be for children to grow up in homes without these adversities.</a:t>
            </a:r>
          </a:p>
        </p:txBody>
      </p:sp>
    </p:spTree>
    <p:extLst>
      <p:ext uri="{BB962C8B-B14F-4D97-AF65-F5344CB8AC3E}">
        <p14:creationId xmlns:p14="http://schemas.microsoft.com/office/powerpoint/2010/main" val="310557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Poverty and child welfare</a:t>
            </a:r>
            <a:br>
              <a:rPr lang="en-US" dirty="0"/>
            </a:br>
            <a:r>
              <a:rPr lang="en-US" dirty="0"/>
              <a:t>     decision making  </a:t>
            </a:r>
          </a:p>
        </p:txBody>
      </p:sp>
      <p:sp>
        <p:nvSpPr>
          <p:cNvPr id="3" name="Content Placeholder 2"/>
          <p:cNvSpPr>
            <a:spLocks noGrp="1"/>
          </p:cNvSpPr>
          <p:nvPr>
            <p:ph idx="1"/>
          </p:nvPr>
        </p:nvSpPr>
        <p:spPr/>
        <p:txBody>
          <a:bodyPr/>
          <a:lstStyle/>
          <a:p>
            <a:pPr marL="514350" indent="-514350">
              <a:buFont typeface="+mj-lt"/>
              <a:buAutoNum type="arabicPeriod" startAt="22"/>
            </a:pPr>
            <a:r>
              <a:rPr lang="en-US" dirty="0"/>
              <a:t>This standard does not require that children live in decent housing and safe neighborhoods, attend good schools or have a wealth of opportunities to develop their talents.</a:t>
            </a:r>
          </a:p>
        </p:txBody>
      </p:sp>
    </p:spTree>
    <p:extLst>
      <p:ext uri="{BB962C8B-B14F-4D97-AF65-F5344CB8AC3E}">
        <p14:creationId xmlns:p14="http://schemas.microsoft.com/office/powerpoint/2010/main" val="2194088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Child welfare standards cannot be higher than societal standards</a:t>
            </a:r>
          </a:p>
        </p:txBody>
      </p:sp>
      <p:sp>
        <p:nvSpPr>
          <p:cNvPr id="3" name="Content Placeholder 2"/>
          <p:cNvSpPr>
            <a:spLocks noGrp="1"/>
          </p:cNvSpPr>
          <p:nvPr>
            <p:ph idx="1"/>
          </p:nvPr>
        </p:nvSpPr>
        <p:spPr/>
        <p:txBody>
          <a:bodyPr/>
          <a:lstStyle/>
          <a:p>
            <a:pPr marL="514350" indent="-514350">
              <a:buFont typeface="+mj-lt"/>
              <a:buAutoNum type="arabicPeriod" startAt="23"/>
            </a:pPr>
            <a:r>
              <a:rPr lang="en-US" dirty="0"/>
              <a:t>If local, state and federal governments will not make commitments to achieving these conditions, low income families should not be held accountable to these standards, as reasonable and humane as they may seem.</a:t>
            </a:r>
          </a:p>
        </p:txBody>
      </p:sp>
    </p:spTree>
    <p:extLst>
      <p:ext uri="{BB962C8B-B14F-4D97-AF65-F5344CB8AC3E}">
        <p14:creationId xmlns:p14="http://schemas.microsoft.com/office/powerpoint/2010/main" val="1596648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Emotional Maltreatment should receive greater consideration</a:t>
            </a:r>
          </a:p>
        </p:txBody>
      </p:sp>
      <p:sp>
        <p:nvSpPr>
          <p:cNvPr id="3" name="Content Placeholder 2"/>
          <p:cNvSpPr>
            <a:spLocks noGrp="1"/>
          </p:cNvSpPr>
          <p:nvPr>
            <p:ph idx="1"/>
          </p:nvPr>
        </p:nvSpPr>
        <p:spPr/>
        <p:txBody>
          <a:bodyPr/>
          <a:lstStyle/>
          <a:p>
            <a:pPr marL="514350" indent="-514350">
              <a:buFont typeface="+mj-lt"/>
              <a:buAutoNum type="arabicPeriod" startAt="24"/>
            </a:pPr>
            <a:r>
              <a:rPr lang="en-US" dirty="0"/>
              <a:t>Parenting of children that is free of abuse and neglect has both physical and emotional components.</a:t>
            </a:r>
          </a:p>
        </p:txBody>
      </p:sp>
    </p:spTree>
    <p:extLst>
      <p:ext uri="{BB962C8B-B14F-4D97-AF65-F5344CB8AC3E}">
        <p14:creationId xmlns:p14="http://schemas.microsoft.com/office/powerpoint/2010/main" val="1958900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What is child safety?</a:t>
            </a:r>
          </a:p>
        </p:txBody>
      </p:sp>
      <p:sp>
        <p:nvSpPr>
          <p:cNvPr id="3" name="Content Placeholder 2"/>
          <p:cNvSpPr>
            <a:spLocks noGrp="1"/>
          </p:cNvSpPr>
          <p:nvPr>
            <p:ph idx="1"/>
          </p:nvPr>
        </p:nvSpPr>
        <p:spPr/>
        <p:txBody>
          <a:bodyPr/>
          <a:lstStyle/>
          <a:p>
            <a:pPr marL="514350" indent="-514350">
              <a:buFont typeface="+mj-lt"/>
              <a:buAutoNum type="arabicPeriod" startAt="25"/>
            </a:pPr>
            <a:r>
              <a:rPr lang="en-US" dirty="0"/>
              <a:t>The meaning of child safety in child welfare agencies and in juvenile court settings cannot reasonably be limited to physical safety, and ‘unsafe’ should mean something more than “absence of physical danger.”</a:t>
            </a:r>
          </a:p>
        </p:txBody>
      </p:sp>
    </p:spTree>
    <p:extLst>
      <p:ext uri="{BB962C8B-B14F-4D97-AF65-F5344CB8AC3E}">
        <p14:creationId xmlns:p14="http://schemas.microsoft.com/office/powerpoint/2010/main" val="2128310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599"/>
            <a:ext cx="6347714" cy="1942215"/>
          </a:xfrm>
        </p:spPr>
        <p:txBody>
          <a:bodyPr>
            <a:normAutofit fontScale="90000"/>
          </a:bodyPr>
          <a:lstStyle/>
          <a:p>
            <a:r>
              <a:rPr lang="en-US" dirty="0"/>
              <a:t>Nurturance, i.e., emotionally responsive interactions with children, is an essential part of parenting.</a:t>
            </a:r>
          </a:p>
        </p:txBody>
      </p:sp>
      <p:sp>
        <p:nvSpPr>
          <p:cNvPr id="3" name="Content Placeholder 2"/>
          <p:cNvSpPr>
            <a:spLocks noGrp="1"/>
          </p:cNvSpPr>
          <p:nvPr>
            <p:ph idx="1"/>
          </p:nvPr>
        </p:nvSpPr>
        <p:spPr>
          <a:xfrm>
            <a:off x="609599" y="2870791"/>
            <a:ext cx="6347714" cy="3253562"/>
          </a:xfrm>
        </p:spPr>
        <p:txBody>
          <a:bodyPr/>
          <a:lstStyle/>
          <a:p>
            <a:pPr marL="514350" indent="-514350">
              <a:buFont typeface="+mj-lt"/>
              <a:buAutoNum type="arabicPeriod" startAt="26"/>
            </a:pPr>
            <a:r>
              <a:rPr lang="en-US" dirty="0"/>
              <a:t>Minimally adequate parenting includes nurturance, acceptance, stimulation, education (including moral education), and absence of a steady diet of psychological aggression.</a:t>
            </a:r>
          </a:p>
        </p:txBody>
      </p:sp>
    </p:spTree>
    <p:extLst>
      <p:ext uri="{BB962C8B-B14F-4D97-AF65-F5344CB8AC3E}">
        <p14:creationId xmlns:p14="http://schemas.microsoft.com/office/powerpoint/2010/main" val="1069356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 Nurturing Environment</a:t>
            </a:r>
          </a:p>
        </p:txBody>
      </p:sp>
      <p:sp>
        <p:nvSpPr>
          <p:cNvPr id="3" name="Content Placeholder 2"/>
          <p:cNvSpPr>
            <a:spLocks noGrp="1"/>
          </p:cNvSpPr>
          <p:nvPr>
            <p:ph idx="1"/>
          </p:nvPr>
        </p:nvSpPr>
        <p:spPr/>
        <p:txBody>
          <a:bodyPr/>
          <a:lstStyle/>
          <a:p>
            <a:pPr marL="514350" indent="-514350">
              <a:buFont typeface="+mj-lt"/>
              <a:buAutoNum type="arabicPeriod" startAt="27"/>
            </a:pPr>
            <a:r>
              <a:rPr lang="en-US" dirty="0"/>
              <a:t>Issues related to nurturance, emotionally responsive parenting, children’s social development (not just their mental health problems) should be important considerations in child protection and in juvenile court settings.</a:t>
            </a:r>
          </a:p>
        </p:txBody>
      </p:sp>
    </p:spTree>
    <p:extLst>
      <p:ext uri="{BB962C8B-B14F-4D97-AF65-F5344CB8AC3E}">
        <p14:creationId xmlns:p14="http://schemas.microsoft.com/office/powerpoint/2010/main" val="32191037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 safety and child well being </a:t>
            </a:r>
          </a:p>
        </p:txBody>
      </p:sp>
      <p:sp>
        <p:nvSpPr>
          <p:cNvPr id="3" name="Content Placeholder 2"/>
          <p:cNvSpPr>
            <a:spLocks noGrp="1"/>
          </p:cNvSpPr>
          <p:nvPr>
            <p:ph idx="1"/>
          </p:nvPr>
        </p:nvSpPr>
        <p:spPr/>
        <p:txBody>
          <a:bodyPr/>
          <a:lstStyle/>
          <a:p>
            <a:pPr marL="514350" indent="-514350">
              <a:buFont typeface="+mj-lt"/>
              <a:buAutoNum type="arabicPeriod" startAt="28"/>
            </a:pPr>
            <a:r>
              <a:rPr lang="en-US" dirty="0"/>
              <a:t>Child safety and child well being are intimately related in child welfare instead of occupying separate conceptual domains.</a:t>
            </a:r>
          </a:p>
        </p:txBody>
      </p:sp>
    </p:spTree>
    <p:extLst>
      <p:ext uri="{BB962C8B-B14F-4D97-AF65-F5344CB8AC3E}">
        <p14:creationId xmlns:p14="http://schemas.microsoft.com/office/powerpoint/2010/main" val="213158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Case Law</a:t>
            </a:r>
          </a:p>
        </p:txBody>
      </p:sp>
      <p:sp>
        <p:nvSpPr>
          <p:cNvPr id="3" name="Content Placeholder 2"/>
          <p:cNvSpPr>
            <a:spLocks noGrp="1"/>
          </p:cNvSpPr>
          <p:nvPr>
            <p:ph idx="1"/>
          </p:nvPr>
        </p:nvSpPr>
        <p:spPr/>
        <p:txBody>
          <a:bodyPr/>
          <a:lstStyle/>
          <a:p>
            <a:pPr marL="514350" indent="-514350">
              <a:buFont typeface="+mj-lt"/>
              <a:buAutoNum type="arabicPeriod" startAt="2"/>
            </a:pPr>
            <a:r>
              <a:rPr lang="en-US" dirty="0"/>
              <a:t>There is surprisingly little child welfare scholarship on the subject and little or no case law, at least in Washington State.</a:t>
            </a:r>
          </a:p>
        </p:txBody>
      </p:sp>
    </p:spTree>
    <p:extLst>
      <p:ext uri="{BB962C8B-B14F-4D97-AF65-F5344CB8AC3E}">
        <p14:creationId xmlns:p14="http://schemas.microsoft.com/office/powerpoint/2010/main" val="1929115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References</a:t>
            </a:r>
          </a:p>
        </p:txBody>
      </p:sp>
      <p:sp>
        <p:nvSpPr>
          <p:cNvPr id="3" name="Content Placeholder 2"/>
          <p:cNvSpPr>
            <a:spLocks noGrp="1"/>
          </p:cNvSpPr>
          <p:nvPr>
            <p:ph idx="1"/>
          </p:nvPr>
        </p:nvSpPr>
        <p:spPr>
          <a:xfrm>
            <a:off x="609599" y="2160590"/>
            <a:ext cx="6347713" cy="4569819"/>
          </a:xfrm>
        </p:spPr>
        <p:txBody>
          <a:bodyPr>
            <a:normAutofit/>
          </a:bodyPr>
          <a:lstStyle/>
          <a:p>
            <a:pPr>
              <a:buNone/>
            </a:pPr>
            <a:endParaRPr lang="en-US" dirty="0"/>
          </a:p>
          <a:p>
            <a:r>
              <a:rPr lang="en-US" dirty="0"/>
              <a:t>Jones, Loring, “The Social and Family Correlates of Successful Reunification  of Children in Foster Care,” </a:t>
            </a:r>
            <a:r>
              <a:rPr lang="en-US" u="sng" dirty="0"/>
              <a:t>Children and Youth Services Review</a:t>
            </a:r>
            <a:r>
              <a:rPr lang="en-US" dirty="0"/>
              <a:t>, Volume 20, #4, 1998. </a:t>
            </a:r>
          </a:p>
          <a:p>
            <a:endParaRPr lang="en-US" dirty="0"/>
          </a:p>
          <a:p>
            <a:r>
              <a:rPr lang="en-US" dirty="0"/>
              <a:t>Morton, Thomas and Salovitz, Barry, “Evolving a theoretical model of child safety in maltreating families,” </a:t>
            </a:r>
            <a:r>
              <a:rPr lang="en-US" u="sng" dirty="0"/>
              <a:t>Child Abuse and Neglect</a:t>
            </a:r>
            <a:r>
              <a:rPr lang="en-US" dirty="0"/>
              <a:t> , Volume 30, #12, December 2006.</a:t>
            </a:r>
          </a:p>
          <a:p>
            <a:endParaRPr lang="en-US" dirty="0"/>
          </a:p>
          <a:p>
            <a:r>
              <a:rPr lang="en-US" dirty="0"/>
              <a:t>Wells, Kathleen and </a:t>
            </a:r>
            <a:r>
              <a:rPr lang="en-US" dirty="0" err="1"/>
              <a:t>Guo</a:t>
            </a:r>
            <a:r>
              <a:rPr lang="en-US" dirty="0"/>
              <a:t>, Shenyang, “Reunification of Children Before and After Welfare Reform,” </a:t>
            </a:r>
            <a:r>
              <a:rPr lang="en-US" u="sng" dirty="0"/>
              <a:t>Social Service Review , March 2004. </a:t>
            </a:r>
          </a:p>
          <a:p>
            <a:endParaRPr lang="en-US" dirty="0"/>
          </a:p>
        </p:txBody>
      </p:sp>
    </p:spTree>
    <p:extLst>
      <p:ext uri="{BB962C8B-B14F-4D97-AF65-F5344CB8AC3E}">
        <p14:creationId xmlns:p14="http://schemas.microsoft.com/office/powerpoint/2010/main" val="373442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 Influence of Bias</a:t>
            </a:r>
          </a:p>
        </p:txBody>
      </p:sp>
      <p:sp>
        <p:nvSpPr>
          <p:cNvPr id="3" name="Content Placeholder 2"/>
          <p:cNvSpPr>
            <a:spLocks noGrp="1"/>
          </p:cNvSpPr>
          <p:nvPr>
            <p:ph idx="1"/>
          </p:nvPr>
        </p:nvSpPr>
        <p:spPr/>
        <p:txBody>
          <a:bodyPr/>
          <a:lstStyle/>
          <a:p>
            <a:pPr marL="514350" indent="-514350">
              <a:buFont typeface="+mj-lt"/>
              <a:buAutoNum type="arabicPeriod" startAt="3"/>
            </a:pPr>
            <a:r>
              <a:rPr lang="en-US" dirty="0"/>
              <a:t>The lack of clearly articulated standards invites exercises of personal biases that may be compounded by ignorance of cultural practices outside the American mainstream.</a:t>
            </a:r>
          </a:p>
        </p:txBody>
      </p:sp>
    </p:spTree>
    <p:extLst>
      <p:ext uri="{BB962C8B-B14F-4D97-AF65-F5344CB8AC3E}">
        <p14:creationId xmlns:p14="http://schemas.microsoft.com/office/powerpoint/2010/main" val="2780917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Intuition and Conviction </a:t>
            </a:r>
          </a:p>
        </p:txBody>
      </p:sp>
      <p:sp>
        <p:nvSpPr>
          <p:cNvPr id="3" name="Content Placeholder 2"/>
          <p:cNvSpPr>
            <a:spLocks noGrp="1"/>
          </p:cNvSpPr>
          <p:nvPr>
            <p:ph idx="1"/>
          </p:nvPr>
        </p:nvSpPr>
        <p:spPr/>
        <p:txBody>
          <a:bodyPr/>
          <a:lstStyle/>
          <a:p>
            <a:pPr marL="514350" indent="-514350">
              <a:buFont typeface="+mj-lt"/>
              <a:buAutoNum type="arabicPeriod" startAt="4"/>
            </a:pPr>
            <a:r>
              <a:rPr lang="en-US" dirty="0"/>
              <a:t>Bias often works in conjunction with intuition and so is accompanied by a feeling of subjective certainty.</a:t>
            </a:r>
          </a:p>
        </p:txBody>
      </p:sp>
    </p:spTree>
    <p:extLst>
      <p:ext uri="{BB962C8B-B14F-4D97-AF65-F5344CB8AC3E}">
        <p14:creationId xmlns:p14="http://schemas.microsoft.com/office/powerpoint/2010/main" val="732872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Child Welfare Practice</a:t>
            </a:r>
          </a:p>
        </p:txBody>
      </p:sp>
      <p:sp>
        <p:nvSpPr>
          <p:cNvPr id="3" name="Content Placeholder 2"/>
          <p:cNvSpPr>
            <a:spLocks noGrp="1"/>
          </p:cNvSpPr>
          <p:nvPr>
            <p:ph idx="1"/>
          </p:nvPr>
        </p:nvSpPr>
        <p:spPr/>
        <p:txBody>
          <a:bodyPr/>
          <a:lstStyle/>
          <a:p>
            <a:pPr marL="514350" indent="-514350">
              <a:buFont typeface="+mj-lt"/>
              <a:buAutoNum type="arabicPeriod" startAt="5"/>
            </a:pPr>
            <a:r>
              <a:rPr lang="en-US" dirty="0"/>
              <a:t>Mandated reporters, child welfare practitioners and courts do more than apply unambiguous laws and policies; they also determine the meaning of statutes with vague or abstract definitions of child abuse and neglect through day in day out decision making and interactions with one another.</a:t>
            </a:r>
          </a:p>
        </p:txBody>
      </p:sp>
    </p:spTree>
    <p:extLst>
      <p:ext uri="{BB962C8B-B14F-4D97-AF65-F5344CB8AC3E}">
        <p14:creationId xmlns:p14="http://schemas.microsoft.com/office/powerpoint/2010/main" val="183312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 Dilemma for</a:t>
            </a:r>
            <a:br>
              <a:rPr lang="en-US" dirty="0"/>
            </a:br>
            <a:r>
              <a:rPr lang="en-US" dirty="0"/>
              <a:t>          Parent Advocates     </a:t>
            </a:r>
          </a:p>
        </p:txBody>
      </p:sp>
      <p:sp>
        <p:nvSpPr>
          <p:cNvPr id="3" name="Content Placeholder 2"/>
          <p:cNvSpPr>
            <a:spLocks noGrp="1"/>
          </p:cNvSpPr>
          <p:nvPr>
            <p:ph idx="1"/>
          </p:nvPr>
        </p:nvSpPr>
        <p:spPr/>
        <p:txBody>
          <a:bodyPr/>
          <a:lstStyle/>
          <a:p>
            <a:pPr marL="514350" indent="-514350">
              <a:buFont typeface="+mj-lt"/>
              <a:buAutoNum type="arabicPeriod" startAt="6"/>
            </a:pPr>
            <a:r>
              <a:rPr lang="en-US" dirty="0"/>
              <a:t>One possible reason that parent advocates and child welfare agencies have not articulated minimal parenting standards is that any such standard is likely to raise – rather than lower – “on the ground” expectations of families with open child welfare cases, not in every case but on average.</a:t>
            </a:r>
          </a:p>
        </p:txBody>
      </p:sp>
    </p:spTree>
    <p:extLst>
      <p:ext uri="{BB962C8B-B14F-4D97-AF65-F5344CB8AC3E}">
        <p14:creationId xmlns:p14="http://schemas.microsoft.com/office/powerpoint/2010/main" val="1118765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Chronic Neglect and Chronic</a:t>
            </a:r>
            <a:br>
              <a:rPr lang="en-US" dirty="0"/>
            </a:br>
            <a:r>
              <a:rPr lang="en-US" dirty="0"/>
              <a:t>  Maltreatment    </a:t>
            </a:r>
          </a:p>
        </p:txBody>
      </p:sp>
      <p:sp>
        <p:nvSpPr>
          <p:cNvPr id="3" name="Content Placeholder 2"/>
          <p:cNvSpPr>
            <a:spLocks noGrp="1"/>
          </p:cNvSpPr>
          <p:nvPr>
            <p:ph idx="1"/>
          </p:nvPr>
        </p:nvSpPr>
        <p:spPr/>
        <p:txBody>
          <a:bodyPr/>
          <a:lstStyle/>
          <a:p>
            <a:pPr marL="514350" indent="-514350">
              <a:buFont typeface="+mj-lt"/>
              <a:buAutoNum type="arabicPeriod" startAt="7"/>
            </a:pPr>
            <a:r>
              <a:rPr lang="en-US" dirty="0"/>
              <a:t>Child welfare agencies tolerate chronic neglect and chronic maltreatment (i.e., neglect plus physical abuse or sexual abuse) to a remarkable degree.</a:t>
            </a:r>
          </a:p>
        </p:txBody>
      </p:sp>
    </p:spTree>
    <p:extLst>
      <p:ext uri="{BB962C8B-B14F-4D97-AF65-F5344CB8AC3E}">
        <p14:creationId xmlns:p14="http://schemas.microsoft.com/office/powerpoint/2010/main" val="217545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 Lack of Effective</a:t>
            </a:r>
            <a:br>
              <a:rPr lang="en-US" dirty="0"/>
            </a:br>
            <a:r>
              <a:rPr lang="en-US" dirty="0"/>
              <a:t>       Interventions  </a:t>
            </a:r>
          </a:p>
        </p:txBody>
      </p:sp>
      <p:sp>
        <p:nvSpPr>
          <p:cNvPr id="3" name="Content Placeholder 2"/>
          <p:cNvSpPr>
            <a:spLocks noGrp="1"/>
          </p:cNvSpPr>
          <p:nvPr>
            <p:ph idx="1"/>
          </p:nvPr>
        </p:nvSpPr>
        <p:spPr/>
        <p:txBody>
          <a:bodyPr/>
          <a:lstStyle/>
          <a:p>
            <a:pPr marL="514350" indent="-514350">
              <a:buFont typeface="+mj-lt"/>
              <a:buAutoNum type="arabicPeriod" startAt="8"/>
            </a:pPr>
            <a:r>
              <a:rPr lang="en-US" dirty="0"/>
              <a:t>Child welfare agencies lack effective, time limited and affordable interventions for chronic neglect which does not create an immediate threat to child safety.</a:t>
            </a:r>
          </a:p>
        </p:txBody>
      </p:sp>
    </p:spTree>
    <p:extLst>
      <p:ext uri="{BB962C8B-B14F-4D97-AF65-F5344CB8AC3E}">
        <p14:creationId xmlns:p14="http://schemas.microsoft.com/office/powerpoint/2010/main" val="20576906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TotalTime>
  <Words>1326</Words>
  <Application>Microsoft Office PowerPoint</Application>
  <PresentationFormat>On-screen Show (4:3)</PresentationFormat>
  <Paragraphs>81</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Trebuchet MS</vt:lpstr>
      <vt:lpstr>Wingdings 3</vt:lpstr>
      <vt:lpstr>Facet</vt:lpstr>
      <vt:lpstr>Is there a Minimal  Standard of Care? </vt:lpstr>
      <vt:lpstr>A minimal standard of care?</vt:lpstr>
      <vt:lpstr>               Case Law</vt:lpstr>
      <vt:lpstr>      The Influence of Bias</vt:lpstr>
      <vt:lpstr>    Intuition and Conviction </vt:lpstr>
      <vt:lpstr>     Child Welfare Practice</vt:lpstr>
      <vt:lpstr>          The Dilemma for           Parent Advocates     </vt:lpstr>
      <vt:lpstr>  Chronic Neglect and Chronic   Maltreatment    </vt:lpstr>
      <vt:lpstr>       The Lack of Effective        Interventions  </vt:lpstr>
      <vt:lpstr>    Community Standards</vt:lpstr>
      <vt:lpstr>Parenting Standards in Low Income Neighborhoods </vt:lpstr>
      <vt:lpstr>                Examples</vt:lpstr>
      <vt:lpstr>Emotional Abuse and Neglect</vt:lpstr>
      <vt:lpstr>What happens when children are not receiving a minimal standard of care? </vt:lpstr>
      <vt:lpstr>Use of Coercion in Child Protection</vt:lpstr>
      <vt:lpstr>Foster Care and Legal Structure</vt:lpstr>
      <vt:lpstr>Social Class and Child Welfare Decision Making</vt:lpstr>
      <vt:lpstr>   Poverty and Reunification</vt:lpstr>
      <vt:lpstr>          Social Injustice</vt:lpstr>
      <vt:lpstr>   A Safety Standard for     Reunification Decisions    </vt:lpstr>
      <vt:lpstr>   Expectations for Parents</vt:lpstr>
      <vt:lpstr>  Substance abuse, mental     health conditions and family    violence </vt:lpstr>
      <vt:lpstr>     Poverty and child welfare      decision making  </vt:lpstr>
      <vt:lpstr>Child welfare standards cannot be higher than societal standards</vt:lpstr>
      <vt:lpstr>Emotional Maltreatment should receive greater consideration</vt:lpstr>
      <vt:lpstr>     What is child safety?</vt:lpstr>
      <vt:lpstr>Nurturance, i.e., emotionally responsive interactions with children, is an essential part of parenting.</vt:lpstr>
      <vt:lpstr> The Nurturing Environment</vt:lpstr>
      <vt:lpstr>Child safety and child well being </vt:lpstr>
      <vt:lpstr>              References</vt:lpstr>
    </vt:vector>
  </TitlesOfParts>
  <Company>Casey Family Programs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Minimal Standard of Care? Reasonable Effects Conference Region 3</dc:title>
  <dc:creator>Debra Wilson</dc:creator>
  <cp:lastModifiedBy>daisy compton</cp:lastModifiedBy>
  <cp:revision>11</cp:revision>
  <dcterms:created xsi:type="dcterms:W3CDTF">2016-10-11T17:23:35Z</dcterms:created>
  <dcterms:modified xsi:type="dcterms:W3CDTF">2018-10-22T17:49:04Z</dcterms:modified>
</cp:coreProperties>
</file>