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99" r:id="rId5"/>
    <p:sldId id="259" r:id="rId6"/>
    <p:sldId id="260" r:id="rId7"/>
    <p:sldId id="287" r:id="rId8"/>
    <p:sldId id="261" r:id="rId9"/>
    <p:sldId id="263" r:id="rId10"/>
    <p:sldId id="262" r:id="rId11"/>
    <p:sldId id="265" r:id="rId12"/>
    <p:sldId id="264" r:id="rId13"/>
    <p:sldId id="267" r:id="rId14"/>
    <p:sldId id="292" r:id="rId15"/>
    <p:sldId id="300" r:id="rId16"/>
    <p:sldId id="288" r:id="rId17"/>
    <p:sldId id="289" r:id="rId18"/>
    <p:sldId id="290" r:id="rId19"/>
    <p:sldId id="291" r:id="rId20"/>
    <p:sldId id="301" r:id="rId21"/>
    <p:sldId id="297" r:id="rId22"/>
    <p:sldId id="266" r:id="rId23"/>
    <p:sldId id="298" r:id="rId2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er, Debbie (DSHS/CA)" initials="MD(" lastIdx="3" clrIdx="0">
    <p:extLst>
      <p:ext uri="{19B8F6BF-5375-455C-9EA6-DF929625EA0E}">
        <p15:presenceInfo xmlns:p15="http://schemas.microsoft.com/office/powerpoint/2012/main" userId="S-1-5-21-2431200171-2229045319-550352214-145351" providerId="AD"/>
      </p:ext>
    </p:extLst>
  </p:cmAuthor>
  <p:cmAuthor id="2" name="Debbie" initials="D" lastIdx="5" clrIdx="1"/>
  <p:cmAuthor id="3" name="Rappaport, Rachel (ATG)" initials="RR(" lastIdx="6" clrIdx="2">
    <p:extLst>
      <p:ext uri="{19B8F6BF-5375-455C-9EA6-DF929625EA0E}">
        <p15:presenceInfo xmlns:p15="http://schemas.microsoft.com/office/powerpoint/2012/main" userId="S-1-5-21-1201443527-2957782764-2640485559-37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622C46-9E05-477C-90DE-05BA853D5FC2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B5513C-2E41-4A26-8A03-2124B3B95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15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05D1837-B910-4AA4-8886-8CA2EE92D8A2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9A086CC-AA50-4AD2-B9B9-6976415F0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60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086CC-AA50-4AD2-B9B9-6976415F02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927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086CC-AA50-4AD2-B9B9-6976415F027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738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086CC-AA50-4AD2-B9B9-6976415F027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01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086CC-AA50-4AD2-B9B9-6976415F027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05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086CC-AA50-4AD2-B9B9-6976415F02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27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086CC-AA50-4AD2-B9B9-6976415F027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680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086CC-AA50-4AD2-B9B9-6976415F027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314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086CC-AA50-4AD2-B9B9-6976415F027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402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086CC-AA50-4AD2-B9B9-6976415F027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19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086CC-AA50-4AD2-B9B9-6976415F027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146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086CC-AA50-4AD2-B9B9-6976415F027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44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086CC-AA50-4AD2-B9B9-6976415F02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278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086CC-AA50-4AD2-B9B9-6976415F027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961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086CC-AA50-4AD2-B9B9-6976415F027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017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086CC-AA50-4AD2-B9B9-6976415F027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77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086CC-AA50-4AD2-B9B9-6976415F02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11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086CC-AA50-4AD2-B9B9-6976415F02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5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086CC-AA50-4AD2-B9B9-6976415F027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39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086CC-AA50-4AD2-B9B9-6976415F027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05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086CC-AA50-4AD2-B9B9-6976415F027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647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086CC-AA50-4AD2-B9B9-6976415F027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54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086CC-AA50-4AD2-B9B9-6976415F027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82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7365-E540-4C6E-A6E5-CE42B90BB4B7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22E2-46CD-464D-AA2C-93C4CBB117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2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7365-E540-4C6E-A6E5-CE42B90BB4B7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22E2-46CD-464D-AA2C-93C4CBB117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72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7365-E540-4C6E-A6E5-CE42B90BB4B7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22E2-46CD-464D-AA2C-93C4CBB117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4712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7365-E540-4C6E-A6E5-CE42B90BB4B7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22E2-46CD-464D-AA2C-93C4CBB117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82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7365-E540-4C6E-A6E5-CE42B90BB4B7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22E2-46CD-464D-AA2C-93C4CBB117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2394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7365-E540-4C6E-A6E5-CE42B90BB4B7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22E2-46CD-464D-AA2C-93C4CBB117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73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7365-E540-4C6E-A6E5-CE42B90BB4B7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22E2-46CD-464D-AA2C-93C4CBB117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80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7365-E540-4C6E-A6E5-CE42B90BB4B7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22E2-46CD-464D-AA2C-93C4CBB117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9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7365-E540-4C6E-A6E5-CE42B90BB4B7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22E2-46CD-464D-AA2C-93C4CBB117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2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7365-E540-4C6E-A6E5-CE42B90BB4B7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22E2-46CD-464D-AA2C-93C4CBB117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3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7365-E540-4C6E-A6E5-CE42B90BB4B7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22E2-46CD-464D-AA2C-93C4CBB117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3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7365-E540-4C6E-A6E5-CE42B90BB4B7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22E2-46CD-464D-AA2C-93C4CBB117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4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7365-E540-4C6E-A6E5-CE42B90BB4B7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22E2-46CD-464D-AA2C-93C4CBB117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34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7365-E540-4C6E-A6E5-CE42B90BB4B7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22E2-46CD-464D-AA2C-93C4CBB117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71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7365-E540-4C6E-A6E5-CE42B90BB4B7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22E2-46CD-464D-AA2C-93C4CBB117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29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7365-E540-4C6E-A6E5-CE42B90BB4B7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22E2-46CD-464D-AA2C-93C4CBB117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3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87365-E540-4C6E-A6E5-CE42B90BB4B7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9BC22E2-46CD-464D-AA2C-93C4CBB117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9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Open Adoption Agreements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846" y="4777381"/>
            <a:ext cx="8384230" cy="861420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Brandy Otto, Office Chief, Division of Child Welfare Programs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Debbie Marker, Adoption and Guardianship Program Manager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9" r="15684"/>
          <a:stretch/>
        </p:blipFill>
        <p:spPr>
          <a:xfrm>
            <a:off x="572926" y="97312"/>
            <a:ext cx="6104965" cy="85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35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OAA</a:t>
            </a:r>
            <a:br>
              <a:rPr lang="en-US" dirty="0" smtClean="0"/>
            </a:br>
            <a:r>
              <a:rPr lang="en-US" dirty="0" smtClean="0"/>
              <a:t>Child’s Best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The proposed communication and/or contact will not diminish or interfere with the child/youth’s integration into his/her permanent home, now or in the future.</a:t>
            </a:r>
          </a:p>
          <a:p>
            <a:endParaRPr lang="en-US" sz="2000" dirty="0" smtClean="0"/>
          </a:p>
          <a:p>
            <a:r>
              <a:rPr lang="en-US" sz="2000" dirty="0" smtClean="0"/>
              <a:t>Continued communication supports the child’s:</a:t>
            </a:r>
          </a:p>
          <a:p>
            <a:pPr lvl="1"/>
            <a:r>
              <a:rPr lang="en-US" dirty="0" smtClean="0"/>
              <a:t>Safety and stability</a:t>
            </a:r>
          </a:p>
          <a:p>
            <a:pPr lvl="1"/>
            <a:r>
              <a:rPr lang="en-US" dirty="0" smtClean="0"/>
              <a:t>Sense of well-being and security</a:t>
            </a:r>
          </a:p>
          <a:p>
            <a:pPr lvl="1"/>
            <a:r>
              <a:rPr lang="en-US" dirty="0" smtClean="0"/>
              <a:t>Identity development</a:t>
            </a:r>
          </a:p>
          <a:p>
            <a:pPr lvl="1"/>
            <a:r>
              <a:rPr lang="en-US" dirty="0" smtClean="0"/>
              <a:t>Desire to maintain contact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OAA 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prospective adoptive parent and biological/legal parent decide on the specifics of communication.</a:t>
            </a:r>
          </a:p>
          <a:p>
            <a:r>
              <a:rPr lang="en-US" sz="2000" dirty="0" smtClean="0"/>
              <a:t>Consider:</a:t>
            </a:r>
          </a:p>
          <a:p>
            <a:pPr lvl="1"/>
            <a:r>
              <a:rPr lang="en-US" dirty="0" smtClean="0"/>
              <a:t>Who should initiate the contact?</a:t>
            </a:r>
          </a:p>
          <a:p>
            <a:pPr lvl="1"/>
            <a:r>
              <a:rPr lang="en-US" dirty="0" smtClean="0"/>
              <a:t>How frequently should contact occur?</a:t>
            </a:r>
          </a:p>
          <a:p>
            <a:pPr lvl="1"/>
            <a:r>
              <a:rPr lang="en-US" dirty="0" smtClean="0"/>
              <a:t>What is the preferred method of communication?</a:t>
            </a:r>
          </a:p>
          <a:p>
            <a:pPr lvl="1"/>
            <a:r>
              <a:rPr lang="en-US" dirty="0" smtClean="0"/>
              <a:t>How will this contact impact the adoptee?</a:t>
            </a:r>
          </a:p>
          <a:p>
            <a:pPr lvl="1"/>
            <a:r>
              <a:rPr lang="en-US" dirty="0" smtClean="0"/>
              <a:t>Should contact change overtime to support the child’s identity formation?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OAA 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4007"/>
            <a:ext cx="8596668" cy="452735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type of contact and/or communication should be clearly outlined in the agreement.</a:t>
            </a:r>
          </a:p>
          <a:p>
            <a:r>
              <a:rPr lang="en-US" sz="2000" dirty="0" smtClean="0"/>
              <a:t>The contact and/or communication can include:</a:t>
            </a:r>
          </a:p>
          <a:p>
            <a:pPr lvl="1"/>
            <a:r>
              <a:rPr lang="en-US" dirty="0" smtClean="0"/>
              <a:t>Letters</a:t>
            </a:r>
          </a:p>
          <a:p>
            <a:pPr lvl="1"/>
            <a:r>
              <a:rPr lang="en-US" dirty="0" smtClean="0"/>
              <a:t>Limited visitation</a:t>
            </a:r>
          </a:p>
          <a:p>
            <a:pPr lvl="1"/>
            <a:r>
              <a:rPr lang="en-US" dirty="0" smtClean="0"/>
              <a:t>Phone contact</a:t>
            </a:r>
          </a:p>
          <a:p>
            <a:pPr lvl="1"/>
            <a:r>
              <a:rPr lang="en-US" dirty="0" smtClean="0"/>
              <a:t>Electronic correspondence</a:t>
            </a:r>
          </a:p>
          <a:p>
            <a:pPr lvl="1"/>
            <a:r>
              <a:rPr lang="en-US" dirty="0" smtClean="0"/>
              <a:t>Additional pictures</a:t>
            </a:r>
          </a:p>
          <a:p>
            <a:pPr lvl="1"/>
            <a:r>
              <a:rPr lang="en-US" dirty="0" smtClean="0"/>
              <a:t>Real-time communication (</a:t>
            </a:r>
            <a:r>
              <a:rPr lang="en-US" dirty="0" err="1" smtClean="0"/>
              <a:t>Facebook</a:t>
            </a:r>
            <a:r>
              <a:rPr lang="en-US" dirty="0" smtClean="0"/>
              <a:t>/Skype/</a:t>
            </a:r>
            <a:r>
              <a:rPr lang="en-US" dirty="0" err="1" smtClean="0"/>
              <a:t>Facetime</a:t>
            </a:r>
            <a:r>
              <a:rPr lang="en-US" dirty="0" smtClean="0"/>
              <a:t>)</a:t>
            </a:r>
          </a:p>
          <a:p>
            <a:r>
              <a:rPr lang="en-US" sz="2000" dirty="0" smtClean="0"/>
              <a:t>When limited visitation is included, consider the child/youth’s age and the length of time the agreement will be upheld.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OAA 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The OAA must include a physical, mailing or email address or phone number for each legal party – if applicable.</a:t>
            </a:r>
          </a:p>
          <a:p>
            <a:endParaRPr lang="en-US" sz="2000" dirty="0" smtClean="0"/>
          </a:p>
          <a:p>
            <a:r>
              <a:rPr lang="en-US" sz="2000" dirty="0" smtClean="0"/>
              <a:t>If there is a change in adoptive parent(s) the OAA is not legally binding on future adoptive parents.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OAA Filing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9725"/>
            <a:ext cx="8596668" cy="468163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Prior to filing in court, the OAA is signed by:</a:t>
            </a:r>
          </a:p>
          <a:p>
            <a:pPr lvl="1"/>
            <a:r>
              <a:rPr lang="en-US" sz="2000" dirty="0" smtClean="0"/>
              <a:t>Adoptive parent(s)</a:t>
            </a:r>
          </a:p>
          <a:p>
            <a:pPr lvl="1"/>
            <a:r>
              <a:rPr lang="en-US" sz="2000" dirty="0" smtClean="0"/>
              <a:t>Biological/legal parent</a:t>
            </a:r>
          </a:p>
          <a:p>
            <a:pPr lvl="1"/>
            <a:r>
              <a:rPr lang="en-US" sz="2000" dirty="0" smtClean="0"/>
              <a:t>DCYF if child/youth is dependent</a:t>
            </a:r>
          </a:p>
          <a:p>
            <a:pPr lvl="1"/>
            <a:r>
              <a:rPr lang="en-US" sz="2000" dirty="0" smtClean="0"/>
              <a:t>GAL/CASA</a:t>
            </a:r>
          </a:p>
          <a:p>
            <a:pPr lvl="1"/>
            <a:r>
              <a:rPr lang="en-US" sz="2000" dirty="0" smtClean="0"/>
              <a:t>Child’s attorney (if appointed)</a:t>
            </a:r>
          </a:p>
          <a:p>
            <a:pPr lvl="1"/>
            <a:r>
              <a:rPr lang="en-US" sz="2000" dirty="0" smtClean="0"/>
              <a:t>Sibling’s parent/guardian/attorney (if applicable)</a:t>
            </a:r>
          </a:p>
          <a:p>
            <a:r>
              <a:rPr lang="en-US" sz="2000" dirty="0" smtClean="0"/>
              <a:t>The signed OAA may be submitted to Juvenile Court at the termination hearing.</a:t>
            </a:r>
          </a:p>
          <a:p>
            <a:r>
              <a:rPr lang="en-US" sz="2000" dirty="0" smtClean="0"/>
              <a:t>The signed OAA must be filed in Superior Court prior to the adoption hearing.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Open Adoption Agreement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05049"/>
            <a:ext cx="8596668" cy="423631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Let’s review the OAA template that is now recommended for use statewide:</a:t>
            </a:r>
          </a:p>
          <a:p>
            <a:pPr lvl="1"/>
            <a:r>
              <a:rPr lang="en-US" sz="1800" dirty="0" smtClean="0"/>
              <a:t>All OAAs should include certain statements as outlined in the template.</a:t>
            </a:r>
          </a:p>
          <a:p>
            <a:pPr lvl="1"/>
            <a:r>
              <a:rPr lang="en-US" sz="1800" dirty="0" smtClean="0"/>
              <a:t>The template identifies and clarifies pertinent issues.</a:t>
            </a:r>
          </a:p>
          <a:p>
            <a:pPr lvl="1"/>
            <a:r>
              <a:rPr lang="en-US" sz="1800" dirty="0" smtClean="0"/>
              <a:t>Contact information is identified (page 2).</a:t>
            </a:r>
          </a:p>
          <a:p>
            <a:pPr lvl="1"/>
            <a:r>
              <a:rPr lang="en-US" sz="1800" dirty="0" smtClean="0"/>
              <a:t>Identifies that OAA is not a condition of relinquishment (page 3).</a:t>
            </a:r>
          </a:p>
          <a:p>
            <a:pPr lvl="1"/>
            <a:r>
              <a:rPr lang="en-US" sz="1800" dirty="0" smtClean="0"/>
              <a:t>Provides guidelines for communication and contact (pages 5-8).</a:t>
            </a:r>
          </a:p>
          <a:p>
            <a:pPr lvl="1"/>
            <a:r>
              <a:rPr lang="en-US" sz="1800" dirty="0" smtClean="0"/>
              <a:t>Requires notification if child or biological relative dies (page 8).</a:t>
            </a:r>
          </a:p>
          <a:p>
            <a:pPr lvl="1"/>
            <a:r>
              <a:rPr lang="en-US" sz="1800" dirty="0"/>
              <a:t>Allows for an increase in contact and communication (page 8).</a:t>
            </a:r>
          </a:p>
          <a:p>
            <a:pPr lvl="1"/>
            <a:r>
              <a:rPr lang="en-US" sz="1800" dirty="0"/>
              <a:t>Outlines enforcement of the OAA contract (page 9).</a:t>
            </a:r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689146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Sibling Open Adoption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7861"/>
            <a:ext cx="8596668" cy="4313502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The case worker, GAL/CASA and child/youth’s attorney if one is appointed must agree that contact and/or communication with the sibling is in the child/youth’s best interest.</a:t>
            </a:r>
          </a:p>
          <a:p>
            <a:endParaRPr lang="en-US" sz="2000" dirty="0" smtClean="0"/>
          </a:p>
          <a:p>
            <a:r>
              <a:rPr lang="en-US" sz="2000" dirty="0" smtClean="0"/>
              <a:t>An OAA with a sibling must have the sibling’s parent or guardian consent.</a:t>
            </a:r>
          </a:p>
          <a:p>
            <a:endParaRPr lang="en-US" sz="2000" dirty="0" smtClean="0"/>
          </a:p>
          <a:p>
            <a:r>
              <a:rPr lang="en-US" sz="2000" dirty="0" smtClean="0"/>
              <a:t>The OAA provisions are developed using the template.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Letter of Intent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Developed with the biological/legal parent when a child/youth is not in a permanent placement prior to termination of parental rights.</a:t>
            </a:r>
          </a:p>
          <a:p>
            <a:r>
              <a:rPr lang="en-US" sz="2000" dirty="0" smtClean="0"/>
              <a:t>Determined by case worker, GAL/CASA and attorney if one is appointed that the proposed contact and/or communication would be in the child/youth’s best interest.</a:t>
            </a:r>
          </a:p>
          <a:p>
            <a:r>
              <a:rPr lang="en-US" sz="2000" dirty="0" smtClean="0"/>
              <a:t>States DCYF’s intent to make reasonable efforts to locate an adoptive placement who will agree to the provisions.</a:t>
            </a:r>
          </a:p>
          <a:p>
            <a:r>
              <a:rPr lang="en-US" sz="2000" dirty="0" smtClean="0"/>
              <a:t>Is not a binding contract.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Letter of Intent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Allows the birth/legal parent to express his/her wishes in terms of contact and/or communication he/she feels is in the child/youth’s best interest.</a:t>
            </a:r>
          </a:p>
          <a:p>
            <a:endParaRPr lang="en-US" sz="2000" dirty="0" smtClean="0"/>
          </a:p>
          <a:p>
            <a:r>
              <a:rPr lang="en-US" sz="2000" dirty="0" smtClean="0"/>
              <a:t>Will not delay permanency.</a:t>
            </a:r>
          </a:p>
          <a:p>
            <a:endParaRPr lang="en-US" sz="2000" dirty="0" smtClean="0"/>
          </a:p>
          <a:p>
            <a:r>
              <a:rPr lang="en-US" sz="2000" dirty="0" smtClean="0"/>
              <a:t>Must state that the best interests of the child/youth shall prevail and may dictate placement with a family who does not wish to engage or facilitate communication and/or contact.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Letter of Intent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46613"/>
            <a:ext cx="8596668" cy="419474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Will identify the type of ongoing communication and/or contact with the birth parent, parents or siblings that is most appropriate for </a:t>
            </a:r>
            <a:r>
              <a:rPr lang="en-US" sz="2000" smtClean="0"/>
              <a:t>the child/youth </a:t>
            </a:r>
            <a:r>
              <a:rPr lang="en-US" sz="2000" dirty="0" smtClean="0"/>
              <a:t>and may include:</a:t>
            </a:r>
          </a:p>
          <a:p>
            <a:pPr lvl="1"/>
            <a:r>
              <a:rPr lang="en-US" dirty="0" smtClean="0"/>
              <a:t>Letters</a:t>
            </a:r>
          </a:p>
          <a:p>
            <a:pPr lvl="1"/>
            <a:r>
              <a:rPr lang="en-US" dirty="0" smtClean="0"/>
              <a:t>Limited visitation</a:t>
            </a:r>
          </a:p>
          <a:p>
            <a:pPr lvl="1"/>
            <a:r>
              <a:rPr lang="en-US" dirty="0" smtClean="0"/>
              <a:t>Phone contact</a:t>
            </a:r>
          </a:p>
          <a:p>
            <a:pPr lvl="1"/>
            <a:r>
              <a:rPr lang="en-US" dirty="0" smtClean="0"/>
              <a:t>Electronic correspondence</a:t>
            </a:r>
          </a:p>
          <a:p>
            <a:pPr lvl="1"/>
            <a:r>
              <a:rPr lang="en-US" dirty="0" smtClean="0"/>
              <a:t>Real-time communication (</a:t>
            </a:r>
            <a:r>
              <a:rPr lang="en-US" dirty="0" err="1" smtClean="0"/>
              <a:t>Facebook</a:t>
            </a:r>
            <a:r>
              <a:rPr lang="en-US" dirty="0" smtClean="0"/>
              <a:t>/Skype/</a:t>
            </a:r>
            <a:r>
              <a:rPr lang="en-US" dirty="0" err="1" smtClean="0"/>
              <a:t>Facetime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Presentation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Definition of Open Adoption Agreement (OAA).</a:t>
            </a:r>
          </a:p>
          <a:p>
            <a:r>
              <a:rPr lang="en-US" sz="2000" dirty="0" smtClean="0"/>
              <a:t>Practice Use of OAAs. </a:t>
            </a:r>
          </a:p>
          <a:p>
            <a:r>
              <a:rPr lang="en-US" sz="2000" dirty="0" smtClean="0"/>
              <a:t>Recommended OAA Template.</a:t>
            </a:r>
          </a:p>
          <a:p>
            <a:r>
              <a:rPr lang="en-US" sz="2000" dirty="0" smtClean="0"/>
              <a:t>Definition of  Letter of Intent.</a:t>
            </a:r>
          </a:p>
          <a:p>
            <a:r>
              <a:rPr lang="en-US" sz="2000" dirty="0" smtClean="0"/>
              <a:t>A Recommended Letter of Intent Template.</a:t>
            </a:r>
          </a:p>
          <a:p>
            <a:r>
              <a:rPr lang="en-US" sz="2000" dirty="0" smtClean="0"/>
              <a:t>Benefits of OAA and Letter of Intent.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1545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Letter of Intent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46613"/>
            <a:ext cx="8596668" cy="419474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Review the Letter of Intent Handout:</a:t>
            </a:r>
          </a:p>
          <a:p>
            <a:pPr lvl="1"/>
            <a:r>
              <a:rPr lang="en-US" dirty="0" smtClean="0"/>
              <a:t>Outlines intent to honor the provisions requested by the parent</a:t>
            </a:r>
          </a:p>
          <a:p>
            <a:pPr lvl="1"/>
            <a:r>
              <a:rPr lang="en-US" dirty="0" smtClean="0"/>
              <a:t>Provides specific language for communication and contact</a:t>
            </a:r>
          </a:p>
          <a:p>
            <a:pPr lvl="1"/>
            <a:r>
              <a:rPr lang="en-US" dirty="0" smtClean="0"/>
              <a:t>Must include contact information for the parent</a:t>
            </a:r>
          </a:p>
          <a:p>
            <a:pPr lvl="1"/>
            <a:r>
              <a:rPr lang="en-US" dirty="0" smtClean="0"/>
              <a:t>Identifies that this is minimal contact agreement and allows for increase in contact and communication</a:t>
            </a:r>
          </a:p>
          <a:p>
            <a:pPr lvl="1"/>
            <a:r>
              <a:rPr lang="en-US" dirty="0" smtClean="0"/>
              <a:t>Identifies that both CASA and DCYF must agree to the terms of the proposed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Additional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OAA and Letter of Intents are not substitutes for termination trials.</a:t>
            </a:r>
          </a:p>
          <a:p>
            <a:r>
              <a:rPr lang="en-US" sz="2000" dirty="0" smtClean="0"/>
              <a:t>DCYF is not responsible for compliance and enforcement of the OAA.</a:t>
            </a:r>
          </a:p>
          <a:p>
            <a:r>
              <a:rPr lang="en-US" sz="2000" dirty="0" smtClean="0"/>
              <a:t>The prospective adoptive parent is responsible to notify the birth/legal parent within 30 days of the adoption finalization that the OAA is in effect.</a:t>
            </a:r>
          </a:p>
          <a:p>
            <a:r>
              <a:rPr lang="en-US" sz="2000" dirty="0" smtClean="0"/>
              <a:t>Each birth/legal parent has his/her own OAA; they are not combined.</a:t>
            </a:r>
          </a:p>
          <a:p>
            <a:r>
              <a:rPr lang="en-US" sz="2000" dirty="0" smtClean="0"/>
              <a:t>Washington State does not have a central registry to maintain open adoption agreements or contact information. Prospective adoptive parent and biological/legal parent are required within the agreement to notify the other party when contact information changes.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OAA  and Letter of Intent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 healthy relationship between the prospective adoptive parent(s) and the biological/legal parent supports a healthy relationship that the child/youth can build upon throughout life.</a:t>
            </a:r>
          </a:p>
          <a:p>
            <a:r>
              <a:rPr lang="en-US" sz="2000" dirty="0" smtClean="0"/>
              <a:t>Aids in identify formation for the adoptee.</a:t>
            </a:r>
          </a:p>
          <a:p>
            <a:r>
              <a:rPr lang="en-US" sz="2000" dirty="0" smtClean="0"/>
              <a:t>Others?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215" y="1270000"/>
            <a:ext cx="3234690" cy="2152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pic>
        <p:nvPicPr>
          <p:cNvPr id="4" name="Content Placeholder 3" descr="&lt;strong&gt;QUESTIONS&lt;/strong&gt; FOR DISCUSSION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229" y="70978"/>
            <a:ext cx="6030042" cy="6030042"/>
          </a:xfrm>
        </p:spPr>
      </p:pic>
    </p:spTree>
    <p:extLst>
      <p:ext uri="{BB962C8B-B14F-4D97-AF65-F5344CB8AC3E}">
        <p14:creationId xmlns:p14="http://schemas.microsoft.com/office/powerpoint/2010/main" val="4143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an Open Adoption Agreement?</a:t>
            </a:r>
            <a:br>
              <a:rPr lang="en-US" dirty="0" smtClean="0"/>
            </a:br>
            <a:r>
              <a:rPr lang="en-US" dirty="0" smtClean="0"/>
              <a:t>(OAA)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12869"/>
            <a:ext cx="8596668" cy="402849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contractual agreement between the adoptive parent(s) and biological parent to allow continued communication and/or contact after parental rights have been terminated.</a:t>
            </a:r>
          </a:p>
          <a:p>
            <a:r>
              <a:rPr lang="en-US" sz="2000" dirty="0" smtClean="0"/>
              <a:t>OAAs provide communication or contact between:</a:t>
            </a:r>
          </a:p>
          <a:p>
            <a:pPr lvl="1"/>
            <a:r>
              <a:rPr lang="en-US" sz="1800" dirty="0" smtClean="0"/>
              <a:t>Child adoptees</a:t>
            </a:r>
          </a:p>
          <a:p>
            <a:pPr lvl="1"/>
            <a:r>
              <a:rPr lang="en-US" sz="1800" dirty="0" smtClean="0"/>
              <a:t>Adoptive parents</a:t>
            </a:r>
          </a:p>
          <a:p>
            <a:pPr lvl="1"/>
            <a:r>
              <a:rPr lang="en-US" sz="1800" dirty="0" smtClean="0"/>
              <a:t>Siblings of child adoptee</a:t>
            </a:r>
          </a:p>
          <a:p>
            <a:pPr lvl="1"/>
            <a:r>
              <a:rPr lang="en-US" sz="1800" dirty="0" smtClean="0"/>
              <a:t>Birth parent(s)</a:t>
            </a:r>
            <a:endParaRPr lang="en-US" sz="2000" dirty="0" smtClean="0"/>
          </a:p>
          <a:p>
            <a:r>
              <a:rPr lang="en-US" sz="2000" dirty="0" smtClean="0"/>
              <a:t>When communication </a:t>
            </a:r>
            <a:r>
              <a:rPr lang="en-US" sz="2000" dirty="0"/>
              <a:t>and/or contact is </a:t>
            </a:r>
            <a:r>
              <a:rPr lang="en-US" sz="2000" u="sng" dirty="0"/>
              <a:t>appropriate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en-US" sz="2000" dirty="0"/>
              <a:t>in the </a:t>
            </a:r>
            <a:r>
              <a:rPr lang="en-US" sz="2000" u="sng" dirty="0"/>
              <a:t>child’s best </a:t>
            </a:r>
            <a:r>
              <a:rPr lang="en-US" sz="2000" u="sng" dirty="0" smtClean="0"/>
              <a:t>interest!</a:t>
            </a:r>
            <a:endParaRPr lang="en-US" sz="2000" u="sng" dirty="0"/>
          </a:p>
          <a:p>
            <a:pPr marL="457200" lvl="1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38779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Importance of Continued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Provides adoptive parent information on medical history.</a:t>
            </a:r>
          </a:p>
          <a:p>
            <a:endParaRPr lang="en-US" sz="2000" dirty="0"/>
          </a:p>
          <a:p>
            <a:r>
              <a:rPr lang="en-US" sz="2000" dirty="0" smtClean="0"/>
              <a:t>Helps child/youth’s identity formation.</a:t>
            </a:r>
          </a:p>
          <a:p>
            <a:endParaRPr lang="en-US" sz="2000" dirty="0"/>
          </a:p>
          <a:p>
            <a:r>
              <a:rPr lang="en-US" sz="2000" dirty="0" smtClean="0"/>
              <a:t>Provides birth parent information about their child/youth.</a:t>
            </a:r>
          </a:p>
          <a:p>
            <a:endParaRPr lang="en-US" sz="2000" dirty="0"/>
          </a:p>
          <a:p>
            <a:r>
              <a:rPr lang="en-US" sz="2000" dirty="0" smtClean="0"/>
              <a:t>Maintains sibling and extended biological relative connections.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63688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OAA Legal Definition</a:t>
            </a:r>
            <a:br>
              <a:rPr lang="en-US" dirty="0" smtClean="0"/>
            </a:br>
            <a:r>
              <a:rPr lang="en-US" dirty="0" smtClean="0"/>
              <a:t>RCW 26.33.295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OAA is only legally enforceable when written into a court order and entered in court.</a:t>
            </a:r>
          </a:p>
          <a:p>
            <a:r>
              <a:rPr lang="en-US" sz="2000" dirty="0" smtClean="0"/>
              <a:t>OAA terms must be approved by </a:t>
            </a:r>
          </a:p>
          <a:p>
            <a:pPr lvl="1"/>
            <a:r>
              <a:rPr lang="en-US" dirty="0" smtClean="0"/>
              <a:t>Prospective adoptive parent(s) </a:t>
            </a:r>
          </a:p>
          <a:p>
            <a:pPr lvl="1"/>
            <a:r>
              <a:rPr lang="en-US" dirty="0" smtClean="0"/>
              <a:t>Birth parent(s) whose rights have not been terminated</a:t>
            </a:r>
          </a:p>
          <a:p>
            <a:pPr lvl="1"/>
            <a:r>
              <a:rPr lang="en-US" dirty="0" smtClean="0"/>
              <a:t>Department of Children, Youth and Families (DCYF) if child/youth is dependent</a:t>
            </a:r>
          </a:p>
          <a:p>
            <a:pPr lvl="1"/>
            <a:r>
              <a:rPr lang="en-US" dirty="0" smtClean="0"/>
              <a:t>GAL/CASA (if appointed) </a:t>
            </a:r>
          </a:p>
          <a:p>
            <a:pPr lvl="1"/>
            <a:r>
              <a:rPr lang="en-US" dirty="0" smtClean="0"/>
              <a:t>Child/Youth’s attorney (if applicable)</a:t>
            </a:r>
            <a:endParaRPr lang="en-US" sz="2000" dirty="0" smtClean="0"/>
          </a:p>
          <a:p>
            <a:r>
              <a:rPr lang="en-US" sz="2000" dirty="0" smtClean="0"/>
              <a:t>While DCYF and the GAL/CASA must agree that the OAA is in the child/youth’s best interest, neither are a party to the agreement.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516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OAA Legal Definition</a:t>
            </a:r>
            <a:br>
              <a:rPr lang="en-US" dirty="0"/>
            </a:br>
            <a:r>
              <a:rPr lang="en-US" dirty="0"/>
              <a:t>RCW 26.33.295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OAA does not need to disclose the identity of the parties to be enforceable.</a:t>
            </a:r>
          </a:p>
          <a:p>
            <a:r>
              <a:rPr lang="en-US" sz="2000" dirty="0" smtClean="0"/>
              <a:t>The OAA will </a:t>
            </a:r>
            <a:r>
              <a:rPr lang="en-US" sz="2000" b="1" dirty="0" smtClean="0"/>
              <a:t>not</a:t>
            </a:r>
            <a:r>
              <a:rPr lang="en-US" sz="2000" dirty="0" smtClean="0"/>
              <a:t> be entered unless the court finds that the communication and/or contact with the adoptee is in the child/youth’s best interests.</a:t>
            </a:r>
          </a:p>
          <a:p>
            <a:r>
              <a:rPr lang="en-US" sz="2000" dirty="0" smtClean="0"/>
              <a:t>DCYF is not required to agree to the specific provisions in the OAA.</a:t>
            </a:r>
          </a:p>
          <a:p>
            <a:r>
              <a:rPr lang="en-US" sz="2000" dirty="0" smtClean="0"/>
              <a:t>DCYF is not obligated to provide supervision or transportation for visits between siblings separated by adoption from foster care.</a:t>
            </a:r>
          </a:p>
        </p:txBody>
      </p:sp>
    </p:spTree>
    <p:extLst>
      <p:ext uri="{BB962C8B-B14F-4D97-AF65-F5344CB8AC3E}">
        <p14:creationId xmlns:p14="http://schemas.microsoft.com/office/powerpoint/2010/main" val="346974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OAA Recommended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Created by a statewide workgroup with representatives from:</a:t>
            </a:r>
          </a:p>
          <a:p>
            <a:pPr lvl="1"/>
            <a:r>
              <a:rPr lang="en-US" dirty="0" smtClean="0"/>
              <a:t>AGO</a:t>
            </a:r>
          </a:p>
          <a:p>
            <a:pPr lvl="1"/>
            <a:r>
              <a:rPr lang="en-US" dirty="0" smtClean="0"/>
              <a:t>DCYF</a:t>
            </a:r>
          </a:p>
          <a:p>
            <a:pPr lvl="1"/>
            <a:r>
              <a:rPr lang="en-US" dirty="0" smtClean="0"/>
              <a:t>OPD</a:t>
            </a:r>
          </a:p>
          <a:p>
            <a:pPr lvl="1"/>
            <a:r>
              <a:rPr lang="en-US" dirty="0" smtClean="0"/>
              <a:t>CASA</a:t>
            </a:r>
          </a:p>
          <a:p>
            <a:r>
              <a:rPr lang="en-US" sz="2000" dirty="0" smtClean="0"/>
              <a:t>Designed to ensure that necessary provisions are included and to provide guidance</a:t>
            </a:r>
          </a:p>
          <a:p>
            <a:r>
              <a:rPr lang="en-US" sz="2000" dirty="0" smtClean="0"/>
              <a:t>DCYF staff are to use the OAA template as a guide when discussing OAA terms with prospective adoptive parent(s) and biological/legal parent(s)</a:t>
            </a:r>
          </a:p>
          <a:p>
            <a:endParaRPr lang="en-US" sz="20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OAA Legal Definition</a:t>
            </a:r>
            <a:br>
              <a:rPr lang="en-US" dirty="0" smtClean="0"/>
            </a:br>
            <a:r>
              <a:rPr lang="en-US" dirty="0" smtClean="0"/>
              <a:t>RCW 26.33.295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The provisions in the OAA specify parameters for contact and/or communication after the adoption is finalized.</a:t>
            </a:r>
          </a:p>
          <a:p>
            <a:r>
              <a:rPr lang="en-US" sz="2000" dirty="0" smtClean="0"/>
              <a:t>Any contact between the child/youth and legal or biological parent after termination of parental rights but before the adoption is finalized is not addressed by an OAA.</a:t>
            </a:r>
          </a:p>
          <a:p>
            <a:r>
              <a:rPr lang="en-US" sz="2000" dirty="0" smtClean="0"/>
              <a:t>If a birth/legal parent is going to sign an OAA, the OAA must be signed prior to termination of parental rights.</a:t>
            </a:r>
          </a:p>
          <a:p>
            <a:r>
              <a:rPr lang="en-US" sz="2000" dirty="0" smtClean="0"/>
              <a:t>The OAA ends when the child turns 18.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131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44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OAA Policy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9037"/>
            <a:ext cx="8596668" cy="457232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shared planning meeting is held to determine if an OAA is in a child/youth’s best interests. Invited participants are:</a:t>
            </a:r>
          </a:p>
          <a:p>
            <a:pPr lvl="1"/>
            <a:r>
              <a:rPr lang="en-US" dirty="0" smtClean="0"/>
              <a:t>Child’s case worker and supervisor</a:t>
            </a:r>
          </a:p>
          <a:p>
            <a:pPr lvl="1"/>
            <a:r>
              <a:rPr lang="en-US" dirty="0" smtClean="0"/>
              <a:t>Adoption worker and supervisor</a:t>
            </a:r>
          </a:p>
          <a:p>
            <a:pPr lvl="1"/>
            <a:r>
              <a:rPr lang="en-US" dirty="0" smtClean="0"/>
              <a:t>Prospective adoptive parent and biological/legal parent and attorneys</a:t>
            </a:r>
          </a:p>
          <a:p>
            <a:pPr lvl="1"/>
            <a:r>
              <a:rPr lang="en-US" dirty="0" smtClean="0"/>
              <a:t>GAL/CASA if appointed</a:t>
            </a:r>
          </a:p>
          <a:p>
            <a:pPr lvl="1"/>
            <a:r>
              <a:rPr lang="en-US" dirty="0" smtClean="0"/>
              <a:t>Child’s attorney if appointed</a:t>
            </a:r>
          </a:p>
          <a:p>
            <a:pPr lvl="1"/>
            <a:r>
              <a:rPr lang="en-US" dirty="0" smtClean="0"/>
              <a:t>Youth 12 or older or as developmentally appropriate</a:t>
            </a:r>
          </a:p>
          <a:p>
            <a:pPr lvl="1"/>
            <a:r>
              <a:rPr lang="en-US" dirty="0" smtClean="0"/>
              <a:t>Youth’s two identified participants other than caseworker or caregiver</a:t>
            </a:r>
          </a:p>
          <a:p>
            <a:pPr lvl="1"/>
            <a:r>
              <a:rPr lang="en-US" dirty="0" smtClean="0"/>
              <a:t>Sibling and sibling’s parent/guardian if applicable</a:t>
            </a:r>
          </a:p>
          <a:p>
            <a:r>
              <a:rPr lang="en-US" sz="2000" dirty="0" smtClean="0"/>
              <a:t>Ideally the birth/legal parent </a:t>
            </a:r>
            <a:r>
              <a:rPr lang="en-US" sz="2000" dirty="0"/>
              <a:t>attorney or prospective adoptive parent’s attorney </a:t>
            </a:r>
            <a:r>
              <a:rPr lang="en-US" sz="2000" dirty="0" smtClean="0"/>
              <a:t>will create the terms of the OAA.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707</TotalTime>
  <Words>1382</Words>
  <Application>Microsoft Office PowerPoint</Application>
  <PresentationFormat>Widescreen</PresentationFormat>
  <Paragraphs>187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Trebuchet MS</vt:lpstr>
      <vt:lpstr>Wingdings 3</vt:lpstr>
      <vt:lpstr>Facet</vt:lpstr>
      <vt:lpstr>Open Adoption Agreements</vt:lpstr>
      <vt:lpstr>Presentation Goals</vt:lpstr>
      <vt:lpstr>What is an Open Adoption Agreement? (OAA)</vt:lpstr>
      <vt:lpstr>The Importance of Continued Contact</vt:lpstr>
      <vt:lpstr>OAA Legal Definition RCW 26.33.295</vt:lpstr>
      <vt:lpstr>OAA Legal Definition RCW 26.33.295</vt:lpstr>
      <vt:lpstr>OAA Recommended Template</vt:lpstr>
      <vt:lpstr>OAA Legal Definition RCW 26.33.295</vt:lpstr>
      <vt:lpstr>OAA Policy </vt:lpstr>
      <vt:lpstr>OAA Child’s Best Interest</vt:lpstr>
      <vt:lpstr>OAA Provisions</vt:lpstr>
      <vt:lpstr>OAA Provisions</vt:lpstr>
      <vt:lpstr>OAA Provisions</vt:lpstr>
      <vt:lpstr>OAA Filing</vt:lpstr>
      <vt:lpstr>Open Adoption Agreement Template</vt:lpstr>
      <vt:lpstr>Sibling Open Adoption Agreement</vt:lpstr>
      <vt:lpstr>Letter of Intent</vt:lpstr>
      <vt:lpstr>Letter of Intent</vt:lpstr>
      <vt:lpstr>Letter of Intent</vt:lpstr>
      <vt:lpstr>Letter of Intent</vt:lpstr>
      <vt:lpstr>Additional Information</vt:lpstr>
      <vt:lpstr>OAA  and Letter of Intent Benefits</vt:lpstr>
      <vt:lpstr>PowerPoint Presentation</vt:lpstr>
    </vt:vector>
  </TitlesOfParts>
  <Company>Children's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Adoption Agreements</dc:title>
  <dc:creator>Marker, Debbie (DSHS/CA)</dc:creator>
  <cp:lastModifiedBy>Marker, Debbie (DSHS/CA)</cp:lastModifiedBy>
  <cp:revision>56</cp:revision>
  <cp:lastPrinted>2017-10-05T17:00:01Z</cp:lastPrinted>
  <dcterms:created xsi:type="dcterms:W3CDTF">2017-07-19T16:14:10Z</dcterms:created>
  <dcterms:modified xsi:type="dcterms:W3CDTF">2018-11-08T18:17:53Z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