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2" r:id="rId18"/>
    <p:sldId id="272" r:id="rId19"/>
    <p:sldId id="273" r:id="rId20"/>
    <p:sldId id="274" r:id="rId21"/>
    <p:sldId id="275" r:id="rId22"/>
    <p:sldId id="276" r:id="rId23"/>
    <p:sldId id="277" r:id="rId24"/>
    <p:sldId id="278" r:id="rId25"/>
    <p:sldId id="279" r:id="rId26"/>
    <p:sldId id="280" r:id="rId27"/>
    <p:sldId id="283" r:id="rId28"/>
    <p:sldId id="284" r:id="rId29"/>
    <p:sldId id="28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95" autoAdjust="0"/>
    <p:restoredTop sz="94660"/>
  </p:normalViewPr>
  <p:slideViewPr>
    <p:cSldViewPr snapToGrid="0">
      <p:cViewPr varScale="1">
        <p:scale>
          <a:sx n="72" d="100"/>
          <a:sy n="72" d="100"/>
        </p:scale>
        <p:origin x="78" y="9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10/26/2018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10/26/2018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10/26/2018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10/26/2018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F4C4D-AE86-4B22-9D8B-D1A229DAC508}"/>
              </a:ext>
            </a:extLst>
          </p:cNvPr>
          <p:cNvSpPr>
            <a:spLocks noGrp="1"/>
          </p:cNvSpPr>
          <p:nvPr>
            <p:ph type="ctrTitle"/>
          </p:nvPr>
        </p:nvSpPr>
        <p:spPr>
          <a:xfrm>
            <a:off x="680322" y="2608729"/>
            <a:ext cx="8144134" cy="1498050"/>
          </a:xfrm>
        </p:spPr>
        <p:txBody>
          <a:bodyPr/>
          <a:lstStyle/>
          <a:p>
            <a:r>
              <a:rPr lang="en-US" dirty="0"/>
              <a:t>When Does Foster Care Do More Harm </a:t>
            </a:r>
            <a:br>
              <a:rPr lang="en-US" dirty="0"/>
            </a:br>
            <a:r>
              <a:rPr lang="en-US" dirty="0"/>
              <a:t>Than Good?</a:t>
            </a:r>
          </a:p>
        </p:txBody>
      </p:sp>
      <p:sp>
        <p:nvSpPr>
          <p:cNvPr id="3" name="Subtitle 2">
            <a:extLst>
              <a:ext uri="{FF2B5EF4-FFF2-40B4-BE49-F238E27FC236}">
                <a16:creationId xmlns:a16="http://schemas.microsoft.com/office/drawing/2014/main" id="{30FDF386-1839-4008-873F-4F05A93DCE84}"/>
              </a:ext>
            </a:extLst>
          </p:cNvPr>
          <p:cNvSpPr>
            <a:spLocks noGrp="1"/>
          </p:cNvSpPr>
          <p:nvPr>
            <p:ph type="subTitle" idx="1"/>
          </p:nvPr>
        </p:nvSpPr>
        <p:spPr>
          <a:xfrm>
            <a:off x="680322" y="4679575"/>
            <a:ext cx="8144134" cy="1680883"/>
          </a:xfrm>
        </p:spPr>
        <p:txBody>
          <a:bodyPr>
            <a:normAutofit fontScale="25000" lnSpcReduction="20000"/>
          </a:bodyPr>
          <a:lstStyle/>
          <a:p>
            <a:endParaRPr lang="en-US" dirty="0"/>
          </a:p>
          <a:p>
            <a:r>
              <a:rPr lang="en-US" sz="9600" dirty="0"/>
              <a:t>Washington State CASA Conference</a:t>
            </a:r>
          </a:p>
          <a:p>
            <a:r>
              <a:rPr lang="en-US" sz="9600" dirty="0"/>
              <a:t>Spokane, Washington</a:t>
            </a:r>
          </a:p>
          <a:p>
            <a:r>
              <a:rPr lang="en-US" sz="9600" dirty="0"/>
              <a:t>November 2, 2018</a:t>
            </a:r>
          </a:p>
          <a:p>
            <a:r>
              <a:rPr lang="en-US" sz="9600" dirty="0"/>
              <a:t>Dee Wilson</a:t>
            </a:r>
          </a:p>
        </p:txBody>
      </p:sp>
    </p:spTree>
    <p:extLst>
      <p:ext uri="{BB962C8B-B14F-4D97-AF65-F5344CB8AC3E}">
        <p14:creationId xmlns:p14="http://schemas.microsoft.com/office/powerpoint/2010/main" val="3447224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3F5EC-29E0-4418-93CD-3C7FCAD3D055}"/>
              </a:ext>
            </a:extLst>
          </p:cNvPr>
          <p:cNvSpPr>
            <a:spLocks noGrp="1"/>
          </p:cNvSpPr>
          <p:nvPr>
            <p:ph type="title"/>
          </p:nvPr>
        </p:nvSpPr>
        <p:spPr/>
        <p:txBody>
          <a:bodyPr/>
          <a:lstStyle/>
          <a:p>
            <a:r>
              <a:rPr lang="en-US" dirty="0"/>
              <a:t>Placement Instability Affects Length of Stay and Rates of Exits to Permanency</a:t>
            </a:r>
          </a:p>
        </p:txBody>
      </p:sp>
      <p:sp>
        <p:nvSpPr>
          <p:cNvPr id="3" name="Content Placeholder 2">
            <a:extLst>
              <a:ext uri="{FF2B5EF4-FFF2-40B4-BE49-F238E27FC236}">
                <a16:creationId xmlns:a16="http://schemas.microsoft.com/office/drawing/2014/main" id="{FE702680-B0FF-440A-8B76-4EA8CAE8B07B}"/>
              </a:ext>
            </a:extLst>
          </p:cNvPr>
          <p:cNvSpPr>
            <a:spLocks noGrp="1"/>
          </p:cNvSpPr>
          <p:nvPr>
            <p:ph idx="1"/>
          </p:nvPr>
        </p:nvSpPr>
        <p:spPr/>
        <p:txBody>
          <a:bodyPr/>
          <a:lstStyle/>
          <a:p>
            <a:pPr marL="0" indent="0">
              <a:buNone/>
            </a:pPr>
            <a:r>
              <a:rPr lang="en-US" dirty="0"/>
              <a:t>Children and youth who are quickly stabilized in foster care are much more likely to be reunified, adopted or placed in guardianship than children/youth who bounce from home to home.    </a:t>
            </a:r>
          </a:p>
        </p:txBody>
      </p:sp>
    </p:spTree>
    <p:extLst>
      <p:ext uri="{BB962C8B-B14F-4D97-AF65-F5344CB8AC3E}">
        <p14:creationId xmlns:p14="http://schemas.microsoft.com/office/powerpoint/2010/main" val="1384752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E91B7-1CEE-48EB-8F8A-3371F100643E}"/>
              </a:ext>
            </a:extLst>
          </p:cNvPr>
          <p:cNvSpPr>
            <a:spLocks noGrp="1"/>
          </p:cNvSpPr>
          <p:nvPr>
            <p:ph type="title"/>
          </p:nvPr>
        </p:nvSpPr>
        <p:spPr/>
        <p:txBody>
          <a:bodyPr/>
          <a:lstStyle/>
          <a:p>
            <a:r>
              <a:rPr lang="en-US" dirty="0"/>
              <a:t>Permanent Planning Casualty Rate</a:t>
            </a:r>
          </a:p>
        </p:txBody>
      </p:sp>
      <p:sp>
        <p:nvSpPr>
          <p:cNvPr id="3" name="Content Placeholder 2">
            <a:extLst>
              <a:ext uri="{FF2B5EF4-FFF2-40B4-BE49-F238E27FC236}">
                <a16:creationId xmlns:a16="http://schemas.microsoft.com/office/drawing/2014/main" id="{34EC3B57-18E1-48B4-8DF7-D7A51C7774DB}"/>
              </a:ext>
            </a:extLst>
          </p:cNvPr>
          <p:cNvSpPr>
            <a:spLocks noGrp="1"/>
          </p:cNvSpPr>
          <p:nvPr>
            <p:ph idx="1"/>
          </p:nvPr>
        </p:nvSpPr>
        <p:spPr/>
        <p:txBody>
          <a:bodyPr/>
          <a:lstStyle/>
          <a:p>
            <a:pPr marL="0" indent="0">
              <a:buNone/>
            </a:pPr>
            <a:r>
              <a:rPr lang="en-US" dirty="0"/>
              <a:t>Every child welfare system has permanent planning casualties, i.e., </a:t>
            </a:r>
          </a:p>
          <a:p>
            <a:pPr marL="0" indent="0">
              <a:buNone/>
            </a:pPr>
            <a:r>
              <a:rPr lang="en-US" dirty="0"/>
              <a:t>children who lose their birthparents and siblings without finding another permanent family. The longer a child is in placement, the more likely he/she will lose touch with the birth family. </a:t>
            </a:r>
          </a:p>
          <a:p>
            <a:pPr marL="0" indent="0">
              <a:buNone/>
            </a:pPr>
            <a:endParaRPr lang="en-US" dirty="0"/>
          </a:p>
          <a:p>
            <a:pPr marL="0" indent="0">
              <a:buNone/>
            </a:pPr>
            <a:r>
              <a:rPr lang="en-US" dirty="0"/>
              <a:t>Behaviorally troubled children are at risk of losing family connections due to (a) age (b) behavior problems that become worse due, in part, to experiences in foster care and (c) placement volatility </a:t>
            </a:r>
          </a:p>
        </p:txBody>
      </p:sp>
    </p:spTree>
    <p:extLst>
      <p:ext uri="{BB962C8B-B14F-4D97-AF65-F5344CB8AC3E}">
        <p14:creationId xmlns:p14="http://schemas.microsoft.com/office/powerpoint/2010/main" val="2166068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A453F-BC14-4DBE-BB8B-C092D98A6BE1}"/>
              </a:ext>
            </a:extLst>
          </p:cNvPr>
          <p:cNvSpPr>
            <a:spLocks noGrp="1"/>
          </p:cNvSpPr>
          <p:nvPr>
            <p:ph type="title"/>
          </p:nvPr>
        </p:nvSpPr>
        <p:spPr/>
        <p:txBody>
          <a:bodyPr/>
          <a:lstStyle/>
          <a:p>
            <a:r>
              <a:rPr lang="en-US" dirty="0"/>
              <a:t>Behaviorally Troubled Children/Youth May Not Be Safe in Foster Care</a:t>
            </a:r>
          </a:p>
        </p:txBody>
      </p:sp>
      <p:sp>
        <p:nvSpPr>
          <p:cNvPr id="3" name="Content Placeholder 2">
            <a:extLst>
              <a:ext uri="{FF2B5EF4-FFF2-40B4-BE49-F238E27FC236}">
                <a16:creationId xmlns:a16="http://schemas.microsoft.com/office/drawing/2014/main" id="{30130B2A-A563-49A2-B4D6-91D8AA0A84BC}"/>
              </a:ext>
            </a:extLst>
          </p:cNvPr>
          <p:cNvSpPr>
            <a:spLocks noGrp="1"/>
          </p:cNvSpPr>
          <p:nvPr>
            <p:ph idx="1"/>
          </p:nvPr>
        </p:nvSpPr>
        <p:spPr>
          <a:xfrm>
            <a:off x="680321" y="2124634"/>
            <a:ext cx="9613861" cy="4585448"/>
          </a:xfrm>
        </p:spPr>
        <p:txBody>
          <a:bodyPr>
            <a:normAutofit fontScale="25000" lnSpcReduction="20000"/>
          </a:bodyPr>
          <a:lstStyle/>
          <a:p>
            <a:pPr marL="0" indent="0">
              <a:buNone/>
            </a:pPr>
            <a:r>
              <a:rPr lang="en-US" sz="9600" dirty="0"/>
              <a:t>During recent years, several sources of information have raised doubts regarding the safety of foster children/youth: </a:t>
            </a:r>
          </a:p>
          <a:p>
            <a:pPr marL="0" indent="0">
              <a:buNone/>
            </a:pPr>
            <a:endParaRPr lang="en-US" sz="3600" dirty="0"/>
          </a:p>
          <a:p>
            <a:pPr marL="0" indent="0">
              <a:buNone/>
            </a:pPr>
            <a:r>
              <a:rPr lang="en-US" sz="9600" dirty="0"/>
              <a:t>● Stories of older teens and young adults following their exit from care;  </a:t>
            </a:r>
          </a:p>
          <a:p>
            <a:pPr marL="0" indent="0">
              <a:buNone/>
            </a:pPr>
            <a:r>
              <a:rPr lang="en-US" sz="9600" dirty="0"/>
              <a:t>● Class action lawsuits, e.g., in Texas;</a:t>
            </a:r>
          </a:p>
          <a:p>
            <a:pPr marL="0" indent="0">
              <a:buNone/>
            </a:pPr>
            <a:r>
              <a:rPr lang="en-US" sz="9600" dirty="0"/>
              <a:t>● Tort actions alleging grievous ongoing abuse resulting in large settlements; there have been several large settlements in Washington;</a:t>
            </a:r>
          </a:p>
          <a:p>
            <a:pPr marL="0" indent="0">
              <a:buNone/>
            </a:pPr>
            <a:r>
              <a:rPr lang="en-US" sz="9600" dirty="0"/>
              <a:t>● Studies of foster care alumni, for example in Chapin Hall’s Midwest Youth Study;</a:t>
            </a:r>
          </a:p>
          <a:p>
            <a:pPr marL="0" indent="0">
              <a:buNone/>
            </a:pPr>
            <a:r>
              <a:rPr lang="en-US" sz="9600" dirty="0"/>
              <a:t>● News stories re abuse in residential care, for example, in Illinois; and</a:t>
            </a:r>
          </a:p>
          <a:p>
            <a:pPr marL="0" indent="0">
              <a:buNone/>
            </a:pPr>
            <a:r>
              <a:rPr lang="en-US" sz="9600" dirty="0"/>
              <a:t>● Deaths of school age children in adoptive homes, including more than a dozen child deaths or near deaths in Washington since 2005.  </a:t>
            </a:r>
          </a:p>
          <a:p>
            <a:pPr marL="0" indent="0">
              <a:buNone/>
            </a:pPr>
            <a:r>
              <a:rPr lang="en-US" sz="2300" dirty="0"/>
              <a:t> </a:t>
            </a:r>
            <a:r>
              <a:rPr lang="en-US" dirty="0"/>
              <a:t>        </a:t>
            </a:r>
          </a:p>
          <a:p>
            <a:pPr marL="0" indent="0">
              <a:buNone/>
            </a:pPr>
            <a:r>
              <a:rPr lang="en-US" dirty="0"/>
              <a:t>       </a:t>
            </a:r>
          </a:p>
        </p:txBody>
      </p:sp>
    </p:spTree>
    <p:extLst>
      <p:ext uri="{BB962C8B-B14F-4D97-AF65-F5344CB8AC3E}">
        <p14:creationId xmlns:p14="http://schemas.microsoft.com/office/powerpoint/2010/main" val="3384214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F89CA-E31E-42C7-8C25-761320A46FD4}"/>
              </a:ext>
            </a:extLst>
          </p:cNvPr>
          <p:cNvSpPr>
            <a:spLocks noGrp="1"/>
          </p:cNvSpPr>
          <p:nvPr>
            <p:ph type="title"/>
          </p:nvPr>
        </p:nvSpPr>
        <p:spPr/>
        <p:txBody>
          <a:bodyPr/>
          <a:lstStyle/>
          <a:p>
            <a:r>
              <a:rPr lang="en-US" dirty="0"/>
              <a:t>Rates of Child Maltreatment in Foster Care</a:t>
            </a:r>
          </a:p>
        </p:txBody>
      </p:sp>
      <p:sp>
        <p:nvSpPr>
          <p:cNvPr id="3" name="Content Placeholder 2">
            <a:extLst>
              <a:ext uri="{FF2B5EF4-FFF2-40B4-BE49-F238E27FC236}">
                <a16:creationId xmlns:a16="http://schemas.microsoft.com/office/drawing/2014/main" id="{02DFA816-FD55-442D-B7D2-A22E428588B4}"/>
              </a:ext>
            </a:extLst>
          </p:cNvPr>
          <p:cNvSpPr>
            <a:spLocks noGrp="1"/>
          </p:cNvSpPr>
          <p:nvPr>
            <p:ph idx="1"/>
          </p:nvPr>
        </p:nvSpPr>
        <p:spPr>
          <a:xfrm>
            <a:off x="680321" y="1990164"/>
            <a:ext cx="9613861" cy="4543158"/>
          </a:xfrm>
        </p:spPr>
        <p:txBody>
          <a:bodyPr>
            <a:normAutofit fontScale="25000" lnSpcReduction="20000"/>
          </a:bodyPr>
          <a:lstStyle/>
          <a:p>
            <a:pPr marL="0" indent="0">
              <a:buNone/>
            </a:pPr>
            <a:endParaRPr lang="en-US" sz="4800" dirty="0"/>
          </a:p>
          <a:p>
            <a:pPr marL="0" indent="0">
              <a:buNone/>
            </a:pPr>
            <a:r>
              <a:rPr lang="en-US" sz="11200" dirty="0"/>
              <a:t>A 2016 study of older youth and young adults who were part of the Midwest Youth Study found that 47% of foster care alumni reported that they had been maltreated in foster care or residential care. </a:t>
            </a:r>
          </a:p>
          <a:p>
            <a:pPr marL="0" indent="0">
              <a:buNone/>
            </a:pPr>
            <a:endParaRPr lang="en-US" sz="11200" dirty="0"/>
          </a:p>
          <a:p>
            <a:pPr marL="0" indent="0">
              <a:buNone/>
            </a:pPr>
            <a:r>
              <a:rPr lang="en-US" sz="11200" dirty="0"/>
              <a:t>30% reported experiencing more than one type of child maltreatment; 13% reported being physically abused, neglected and/or sexually abused while in care.   </a:t>
            </a:r>
          </a:p>
          <a:p>
            <a:pPr marL="0" indent="0">
              <a:buNone/>
            </a:pPr>
            <a:endParaRPr lang="en-US" sz="11200" dirty="0"/>
          </a:p>
          <a:p>
            <a:pPr marL="0" indent="0">
              <a:buNone/>
            </a:pPr>
            <a:r>
              <a:rPr lang="en-US" sz="11200" dirty="0"/>
              <a:t>The study found a prevalence rate of child maltreatment almost 8 times higher than the prevalence rate computed from agency records.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423233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E26D8-6B41-4AB1-94BF-F2F3F11685F3}"/>
              </a:ext>
            </a:extLst>
          </p:cNvPr>
          <p:cNvSpPr>
            <a:spLocks noGrp="1"/>
          </p:cNvSpPr>
          <p:nvPr>
            <p:ph type="title"/>
          </p:nvPr>
        </p:nvSpPr>
        <p:spPr/>
        <p:txBody>
          <a:bodyPr/>
          <a:lstStyle/>
          <a:p>
            <a:r>
              <a:rPr lang="en-US" dirty="0"/>
              <a:t>The Truth May Be Worse Than Studies Indicate </a:t>
            </a:r>
          </a:p>
        </p:txBody>
      </p:sp>
      <p:sp>
        <p:nvSpPr>
          <p:cNvPr id="3" name="Content Placeholder 2">
            <a:extLst>
              <a:ext uri="{FF2B5EF4-FFF2-40B4-BE49-F238E27FC236}">
                <a16:creationId xmlns:a16="http://schemas.microsoft.com/office/drawing/2014/main" id="{0663046C-44BC-4DA8-B8DD-22225B998C5C}"/>
              </a:ext>
            </a:extLst>
          </p:cNvPr>
          <p:cNvSpPr>
            <a:spLocks noGrp="1"/>
          </p:cNvSpPr>
          <p:nvPr>
            <p:ph idx="1"/>
          </p:nvPr>
        </p:nvSpPr>
        <p:spPr/>
        <p:txBody>
          <a:bodyPr>
            <a:normAutofit/>
          </a:bodyPr>
          <a:lstStyle/>
          <a:p>
            <a:r>
              <a:rPr lang="en-US" sz="2800" dirty="0"/>
              <a:t>Foster youth may be physically or sexually abused by other youth in the foster home or residential facility. Unless caregivers were negligent, these incidents would not be counted in agency statistics or many academic studies. </a:t>
            </a:r>
          </a:p>
        </p:txBody>
      </p:sp>
    </p:spTree>
    <p:extLst>
      <p:ext uri="{BB962C8B-B14F-4D97-AF65-F5344CB8AC3E}">
        <p14:creationId xmlns:p14="http://schemas.microsoft.com/office/powerpoint/2010/main" val="3180745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B65D-659C-40B0-8246-95263CCFD383}"/>
              </a:ext>
            </a:extLst>
          </p:cNvPr>
          <p:cNvSpPr>
            <a:spLocks noGrp="1"/>
          </p:cNvSpPr>
          <p:nvPr>
            <p:ph type="title"/>
          </p:nvPr>
        </p:nvSpPr>
        <p:spPr/>
        <p:txBody>
          <a:bodyPr/>
          <a:lstStyle/>
          <a:p>
            <a:r>
              <a:rPr lang="en-US" dirty="0"/>
              <a:t>Misuse of Psychotropic Medication</a:t>
            </a:r>
          </a:p>
        </p:txBody>
      </p:sp>
      <p:sp>
        <p:nvSpPr>
          <p:cNvPr id="3" name="Content Placeholder 2">
            <a:extLst>
              <a:ext uri="{FF2B5EF4-FFF2-40B4-BE49-F238E27FC236}">
                <a16:creationId xmlns:a16="http://schemas.microsoft.com/office/drawing/2014/main" id="{33D2DD9B-800C-4E26-85E3-6554EE9103CA}"/>
              </a:ext>
            </a:extLst>
          </p:cNvPr>
          <p:cNvSpPr>
            <a:spLocks noGrp="1"/>
          </p:cNvSpPr>
          <p:nvPr>
            <p:ph idx="1"/>
          </p:nvPr>
        </p:nvSpPr>
        <p:spPr/>
        <p:txBody>
          <a:bodyPr/>
          <a:lstStyle/>
          <a:p>
            <a:pPr marL="0" indent="0">
              <a:buNone/>
            </a:pPr>
            <a:r>
              <a:rPr lang="en-US" dirty="0"/>
              <a:t>Many school age children and youth are given one or more psychotropic medications. Some of these medications have powerful, poorly researched side effects. </a:t>
            </a:r>
          </a:p>
          <a:p>
            <a:pPr marL="0" indent="0">
              <a:buNone/>
            </a:pPr>
            <a:endParaRPr lang="en-US" dirty="0"/>
          </a:p>
          <a:p>
            <a:pPr marL="0" indent="0">
              <a:buNone/>
            </a:pPr>
            <a:r>
              <a:rPr lang="en-US" dirty="0"/>
              <a:t>A recent OIG study of use of psychotropic meds in 5 states (not including Washington) found that foster youth were often being given these medications without a treatment plan or careful monitoring of side effects.   </a:t>
            </a:r>
          </a:p>
        </p:txBody>
      </p:sp>
    </p:spTree>
    <p:extLst>
      <p:ext uri="{BB962C8B-B14F-4D97-AF65-F5344CB8AC3E}">
        <p14:creationId xmlns:p14="http://schemas.microsoft.com/office/powerpoint/2010/main" val="3118494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38127-B5BA-4BA8-BF4A-AFF83AB2D138}"/>
              </a:ext>
            </a:extLst>
          </p:cNvPr>
          <p:cNvSpPr>
            <a:spLocks noGrp="1"/>
          </p:cNvSpPr>
          <p:nvPr>
            <p:ph type="title"/>
          </p:nvPr>
        </p:nvSpPr>
        <p:spPr>
          <a:xfrm>
            <a:off x="680321" y="753228"/>
            <a:ext cx="9613861" cy="1080938"/>
          </a:xfrm>
        </p:spPr>
        <p:txBody>
          <a:bodyPr/>
          <a:lstStyle/>
          <a:p>
            <a:r>
              <a:rPr lang="en-US" dirty="0"/>
              <a:t>A List of Questions</a:t>
            </a:r>
          </a:p>
        </p:txBody>
      </p:sp>
      <p:sp>
        <p:nvSpPr>
          <p:cNvPr id="3" name="Content Placeholder 2">
            <a:extLst>
              <a:ext uri="{FF2B5EF4-FFF2-40B4-BE49-F238E27FC236}">
                <a16:creationId xmlns:a16="http://schemas.microsoft.com/office/drawing/2014/main" id="{AEE3F6CB-AA3D-4BBE-8804-CCFFFBB7BE45}"/>
              </a:ext>
            </a:extLst>
          </p:cNvPr>
          <p:cNvSpPr>
            <a:spLocks noGrp="1"/>
          </p:cNvSpPr>
          <p:nvPr>
            <p:ph idx="1"/>
          </p:nvPr>
        </p:nvSpPr>
        <p:spPr>
          <a:xfrm>
            <a:off x="680321" y="2030506"/>
            <a:ext cx="9613861" cy="5177118"/>
          </a:xfrm>
        </p:spPr>
        <p:txBody>
          <a:bodyPr>
            <a:noAutofit/>
          </a:bodyPr>
          <a:lstStyle/>
          <a:p>
            <a:pPr marL="0" indent="0">
              <a:buNone/>
            </a:pPr>
            <a:r>
              <a:rPr lang="en-US" dirty="0"/>
              <a:t>A list of questions can be asked about every child placed in foster care for longer than 6 months: </a:t>
            </a:r>
          </a:p>
          <a:p>
            <a:pPr marL="457200" indent="-457200">
              <a:buAutoNum type="arabicPeriod"/>
            </a:pPr>
            <a:r>
              <a:rPr lang="en-US" dirty="0"/>
              <a:t>Has the child been stabilized in care? </a:t>
            </a:r>
          </a:p>
          <a:p>
            <a:pPr marL="457200" indent="-457200">
              <a:buAutoNum type="arabicPeriod"/>
            </a:pPr>
            <a:r>
              <a:rPr lang="en-US" dirty="0"/>
              <a:t>How many unplanned placement changes has the child experienced?</a:t>
            </a:r>
          </a:p>
          <a:p>
            <a:pPr marL="457200" indent="-457200">
              <a:buAutoNum type="arabicPeriod"/>
            </a:pPr>
            <a:r>
              <a:rPr lang="en-US" dirty="0"/>
              <a:t>Is the child placed in the county where the parents reside?</a:t>
            </a:r>
          </a:p>
          <a:p>
            <a:pPr marL="457200" indent="-457200">
              <a:buAutoNum type="arabicPeriod"/>
            </a:pPr>
            <a:r>
              <a:rPr lang="en-US" dirty="0"/>
              <a:t>Have there been credible allegations of child maltreatment by foster parents, residential care staff or other children?</a:t>
            </a:r>
          </a:p>
          <a:p>
            <a:pPr marL="457200" indent="-457200">
              <a:buAutoNum type="arabicPeriod"/>
            </a:pPr>
            <a:r>
              <a:rPr lang="en-US" dirty="0"/>
              <a:t>Does the child/youth feel safe and wanted?</a:t>
            </a:r>
          </a:p>
          <a:p>
            <a:pPr marL="457200" indent="-457200">
              <a:buAutoNum type="arabicPeriod"/>
            </a:pPr>
            <a:r>
              <a:rPr lang="en-US" dirty="0"/>
              <a:t>Is the child/youth on one or more psychotropic meds? If so, is use of medication part of a treatment plan and are side effects being carefully monitored?  </a:t>
            </a:r>
          </a:p>
          <a:p>
            <a:pPr marL="457200" indent="-457200">
              <a:buAutoNum type="arabicPeriod"/>
            </a:pPr>
            <a:r>
              <a:rPr lang="en-US" dirty="0"/>
              <a:t>Is the child in regular contact with birth parents and siblings?</a:t>
            </a:r>
          </a:p>
          <a:p>
            <a:pPr marL="457200" indent="-457200">
              <a:buAutoNum type="arabicPeriod"/>
            </a:pPr>
            <a:r>
              <a:rPr lang="en-US" dirty="0"/>
              <a:t>Is it likely the child will exit to a permanent plan in the near future?</a:t>
            </a:r>
          </a:p>
          <a:p>
            <a:pPr marL="457200" indent="-457200">
              <a:buAutoNum type="arabicPeriod"/>
            </a:pPr>
            <a:r>
              <a:rPr lang="en-US" dirty="0"/>
              <a:t>Is there anyone for whom the child is special? </a:t>
            </a:r>
          </a:p>
        </p:txBody>
      </p:sp>
    </p:spTree>
    <p:extLst>
      <p:ext uri="{BB962C8B-B14F-4D97-AF65-F5344CB8AC3E}">
        <p14:creationId xmlns:p14="http://schemas.microsoft.com/office/powerpoint/2010/main" val="1613957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DC0F3-9707-4AE2-B574-E19394B18A69}"/>
              </a:ext>
            </a:extLst>
          </p:cNvPr>
          <p:cNvSpPr>
            <a:spLocks noGrp="1"/>
          </p:cNvSpPr>
          <p:nvPr>
            <p:ph type="title"/>
          </p:nvPr>
        </p:nvSpPr>
        <p:spPr/>
        <p:txBody>
          <a:bodyPr/>
          <a:lstStyle/>
          <a:p>
            <a:r>
              <a:rPr lang="en-US" dirty="0"/>
              <a:t>List of Questions (cont.)</a:t>
            </a:r>
          </a:p>
        </p:txBody>
      </p:sp>
      <p:sp>
        <p:nvSpPr>
          <p:cNvPr id="3" name="Content Placeholder 2">
            <a:extLst>
              <a:ext uri="{FF2B5EF4-FFF2-40B4-BE49-F238E27FC236}">
                <a16:creationId xmlns:a16="http://schemas.microsoft.com/office/drawing/2014/main" id="{2AFE52AE-C1C3-42C8-B26C-C5EA3AD087EE}"/>
              </a:ext>
            </a:extLst>
          </p:cNvPr>
          <p:cNvSpPr>
            <a:spLocks noGrp="1"/>
          </p:cNvSpPr>
          <p:nvPr>
            <p:ph idx="1"/>
          </p:nvPr>
        </p:nvSpPr>
        <p:spPr/>
        <p:txBody>
          <a:bodyPr/>
          <a:lstStyle/>
          <a:p>
            <a:pPr marL="0" indent="0">
              <a:buNone/>
            </a:pPr>
            <a:r>
              <a:rPr lang="en-US" dirty="0"/>
              <a:t>7. Have the child/youth’s special needs been assessed and, if so, are needed services being provided?</a:t>
            </a:r>
          </a:p>
          <a:p>
            <a:pPr marL="0" indent="0">
              <a:buNone/>
            </a:pPr>
            <a:r>
              <a:rPr lang="en-US" dirty="0"/>
              <a:t>8. Is steady progress toward a permanent plan occurring?</a:t>
            </a:r>
          </a:p>
          <a:p>
            <a:pPr marL="0" indent="0">
              <a:buNone/>
            </a:pPr>
            <a:r>
              <a:rPr lang="en-US" dirty="0"/>
              <a:t>9. Is there anyone for whom this child/youth is special?</a:t>
            </a:r>
          </a:p>
        </p:txBody>
      </p:sp>
    </p:spTree>
    <p:extLst>
      <p:ext uri="{BB962C8B-B14F-4D97-AF65-F5344CB8AC3E}">
        <p14:creationId xmlns:p14="http://schemas.microsoft.com/office/powerpoint/2010/main" val="2441817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DD67D-21F0-404A-BDAF-5D7F5C5B7D79}"/>
              </a:ext>
            </a:extLst>
          </p:cNvPr>
          <p:cNvSpPr>
            <a:spLocks noGrp="1"/>
          </p:cNvSpPr>
          <p:nvPr>
            <p:ph type="title"/>
          </p:nvPr>
        </p:nvSpPr>
        <p:spPr/>
        <p:txBody>
          <a:bodyPr/>
          <a:lstStyle/>
          <a:p>
            <a:r>
              <a:rPr lang="en-US" dirty="0"/>
              <a:t>Foster Care Outcomes </a:t>
            </a:r>
          </a:p>
        </p:txBody>
      </p:sp>
      <p:sp>
        <p:nvSpPr>
          <p:cNvPr id="3" name="Content Placeholder 2">
            <a:extLst>
              <a:ext uri="{FF2B5EF4-FFF2-40B4-BE49-F238E27FC236}">
                <a16:creationId xmlns:a16="http://schemas.microsoft.com/office/drawing/2014/main" id="{F9E7B9A1-A53F-4B53-80FD-6B971352953B}"/>
              </a:ext>
            </a:extLst>
          </p:cNvPr>
          <p:cNvSpPr>
            <a:spLocks noGrp="1"/>
          </p:cNvSpPr>
          <p:nvPr>
            <p:ph idx="1"/>
          </p:nvPr>
        </p:nvSpPr>
        <p:spPr/>
        <p:txBody>
          <a:bodyPr/>
          <a:lstStyle/>
          <a:p>
            <a:pPr marL="0" indent="0">
              <a:buNone/>
            </a:pPr>
            <a:r>
              <a:rPr lang="en-US" dirty="0"/>
              <a:t>Studies based on NSCAW samples indicate that behaviorally on target children benefit developmentally from foster care the most, while behaviorally troubled children benefit the least, at least from a developmental perspective. </a:t>
            </a:r>
          </a:p>
          <a:p>
            <a:pPr marL="0" indent="0">
              <a:buNone/>
            </a:pPr>
            <a:endParaRPr lang="en-US" dirty="0"/>
          </a:p>
          <a:p>
            <a:pPr marL="0" indent="0">
              <a:buNone/>
            </a:pPr>
            <a:r>
              <a:rPr lang="en-US" dirty="0"/>
              <a:t>CHILDREN WHO NEED FOSTER CARE THE LEAST, BENEFIT THE MOST. CHILDREN WHO NEED FOSTER CARE THE MOST, BENEFIT THE LEAST.</a:t>
            </a:r>
          </a:p>
        </p:txBody>
      </p:sp>
    </p:spTree>
    <p:extLst>
      <p:ext uri="{BB962C8B-B14F-4D97-AF65-F5344CB8AC3E}">
        <p14:creationId xmlns:p14="http://schemas.microsoft.com/office/powerpoint/2010/main" val="4151609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E430E-053E-4160-B098-B9A6370F623D}"/>
              </a:ext>
            </a:extLst>
          </p:cNvPr>
          <p:cNvSpPr>
            <a:spLocks noGrp="1"/>
          </p:cNvSpPr>
          <p:nvPr>
            <p:ph type="title"/>
          </p:nvPr>
        </p:nvSpPr>
        <p:spPr/>
        <p:txBody>
          <a:bodyPr/>
          <a:lstStyle/>
          <a:p>
            <a:r>
              <a:rPr lang="en-US" dirty="0"/>
              <a:t>Foster Care Alumni Struggle in Young Adulthood</a:t>
            </a:r>
          </a:p>
        </p:txBody>
      </p:sp>
      <p:sp>
        <p:nvSpPr>
          <p:cNvPr id="3" name="Content Placeholder 2">
            <a:extLst>
              <a:ext uri="{FF2B5EF4-FFF2-40B4-BE49-F238E27FC236}">
                <a16:creationId xmlns:a16="http://schemas.microsoft.com/office/drawing/2014/main" id="{0C18C344-4D7A-4552-A337-087633571E2A}"/>
              </a:ext>
            </a:extLst>
          </p:cNvPr>
          <p:cNvSpPr>
            <a:spLocks noGrp="1"/>
          </p:cNvSpPr>
          <p:nvPr>
            <p:ph idx="1"/>
          </p:nvPr>
        </p:nvSpPr>
        <p:spPr/>
        <p:txBody>
          <a:bodyPr/>
          <a:lstStyle/>
          <a:p>
            <a:pPr marL="0" indent="0">
              <a:buNone/>
            </a:pPr>
            <a:r>
              <a:rPr lang="en-US" dirty="0"/>
              <a:t>Youth aging out of foster care have highly elevated rates of incarceration, substance abuse, mental health conditions, suicide attempts, homelessness and severe poverty compared to other low income young adults. </a:t>
            </a:r>
          </a:p>
          <a:p>
            <a:pPr marL="0" indent="0">
              <a:buNone/>
            </a:pPr>
            <a:endParaRPr lang="en-US" dirty="0"/>
          </a:p>
          <a:p>
            <a:pPr marL="0" indent="0">
              <a:buNone/>
            </a:pPr>
            <a:r>
              <a:rPr lang="en-US" dirty="0"/>
              <a:t>Foster care experiences may not be the main cause of these outcomes; nevertheless, foster care and residential care do not appear to be therapeutic for older foster youth, considered in the aggregate.   </a:t>
            </a:r>
          </a:p>
        </p:txBody>
      </p:sp>
    </p:spTree>
    <p:extLst>
      <p:ext uri="{BB962C8B-B14F-4D97-AF65-F5344CB8AC3E}">
        <p14:creationId xmlns:p14="http://schemas.microsoft.com/office/powerpoint/2010/main" val="229319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33BA9-E880-45D9-AAC1-31EFB81F079D}"/>
              </a:ext>
            </a:extLst>
          </p:cNvPr>
          <p:cNvSpPr>
            <a:spLocks noGrp="1"/>
          </p:cNvSpPr>
          <p:nvPr>
            <p:ph type="title"/>
          </p:nvPr>
        </p:nvSpPr>
        <p:spPr>
          <a:xfrm>
            <a:off x="680321" y="753227"/>
            <a:ext cx="9613861" cy="1115913"/>
          </a:xfrm>
        </p:spPr>
        <p:txBody>
          <a:bodyPr/>
          <a:lstStyle/>
          <a:p>
            <a:r>
              <a:rPr lang="en-US" dirty="0"/>
              <a:t>‘Foster Care’ is an abstraction</a:t>
            </a:r>
          </a:p>
        </p:txBody>
      </p:sp>
      <p:sp>
        <p:nvSpPr>
          <p:cNvPr id="3" name="Content Placeholder 2">
            <a:extLst>
              <a:ext uri="{FF2B5EF4-FFF2-40B4-BE49-F238E27FC236}">
                <a16:creationId xmlns:a16="http://schemas.microsoft.com/office/drawing/2014/main" id="{00D3ED7D-EBF8-4A71-B855-9F8469634AB2}"/>
              </a:ext>
            </a:extLst>
          </p:cNvPr>
          <p:cNvSpPr>
            <a:spLocks noGrp="1"/>
          </p:cNvSpPr>
          <p:nvPr>
            <p:ph idx="1"/>
          </p:nvPr>
        </p:nvSpPr>
        <p:spPr/>
        <p:txBody>
          <a:bodyPr/>
          <a:lstStyle/>
          <a:p>
            <a:pPr marL="0" indent="0">
              <a:buNone/>
            </a:pPr>
            <a:r>
              <a:rPr lang="en-US" dirty="0"/>
              <a:t>There are a large number of foster care systems in the U.S. and around the world.</a:t>
            </a:r>
          </a:p>
          <a:p>
            <a:pPr marL="0" indent="0">
              <a:buNone/>
            </a:pPr>
            <a:endParaRPr lang="en-US"/>
          </a:p>
          <a:p>
            <a:pPr marL="0" indent="0">
              <a:buNone/>
            </a:pPr>
            <a:r>
              <a:rPr lang="en-US"/>
              <a:t>Foster </a:t>
            </a:r>
            <a:r>
              <a:rPr lang="en-US" dirty="0"/>
              <a:t>care systems differ in rates of residential care and kinship care, ages of children/youth entering foster care, and in the uses of foster care. Generalizations about foster care outcomes should be viewed with these differences in mind.</a:t>
            </a:r>
          </a:p>
        </p:txBody>
      </p:sp>
    </p:spTree>
    <p:extLst>
      <p:ext uri="{BB962C8B-B14F-4D97-AF65-F5344CB8AC3E}">
        <p14:creationId xmlns:p14="http://schemas.microsoft.com/office/powerpoint/2010/main" val="2759210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5564F-A4B5-46A8-A174-571E48F08873}"/>
              </a:ext>
            </a:extLst>
          </p:cNvPr>
          <p:cNvSpPr>
            <a:spLocks noGrp="1"/>
          </p:cNvSpPr>
          <p:nvPr>
            <p:ph type="title"/>
          </p:nvPr>
        </p:nvSpPr>
        <p:spPr/>
        <p:txBody>
          <a:bodyPr/>
          <a:lstStyle/>
          <a:p>
            <a:r>
              <a:rPr lang="en-US" dirty="0"/>
              <a:t>Foster Care Experiences of Children and Youth Vary Enormously</a:t>
            </a:r>
          </a:p>
        </p:txBody>
      </p:sp>
      <p:sp>
        <p:nvSpPr>
          <p:cNvPr id="3" name="Content Placeholder 2">
            <a:extLst>
              <a:ext uri="{FF2B5EF4-FFF2-40B4-BE49-F238E27FC236}">
                <a16:creationId xmlns:a16="http://schemas.microsoft.com/office/drawing/2014/main" id="{D9CE225E-2346-4D52-B5B6-D9B217A08490}"/>
              </a:ext>
            </a:extLst>
          </p:cNvPr>
          <p:cNvSpPr>
            <a:spLocks noGrp="1"/>
          </p:cNvSpPr>
          <p:nvPr>
            <p:ph idx="1"/>
          </p:nvPr>
        </p:nvSpPr>
        <p:spPr/>
        <p:txBody>
          <a:bodyPr>
            <a:normAutofit fontScale="77500" lnSpcReduction="20000"/>
          </a:bodyPr>
          <a:lstStyle/>
          <a:p>
            <a:pPr marL="0" indent="0">
              <a:buNone/>
            </a:pPr>
            <a:r>
              <a:rPr lang="en-US" sz="2800" dirty="0"/>
              <a:t>Older youth aging out of foster care vary greatly in their perspective on their foster care experiences. </a:t>
            </a:r>
          </a:p>
          <a:p>
            <a:pPr marL="0" indent="0">
              <a:buNone/>
            </a:pPr>
            <a:endParaRPr lang="en-US" sz="2800" dirty="0"/>
          </a:p>
          <a:p>
            <a:pPr marL="0" indent="0">
              <a:buNone/>
            </a:pPr>
            <a:r>
              <a:rPr lang="en-US" sz="2800" dirty="0"/>
              <a:t>In a recent Chapin Hall survey of 21 year old’s who aged out of foster care in California, 2/3 of the study’s large sample responded that they felt lucky to have been placed in foster care; 55% expressed satisfaction with the quality of care they had experienced. </a:t>
            </a:r>
          </a:p>
          <a:p>
            <a:pPr marL="0" indent="0">
              <a:buNone/>
            </a:pPr>
            <a:endParaRPr lang="en-US" sz="2800" dirty="0"/>
          </a:p>
          <a:p>
            <a:pPr marL="0" indent="0">
              <a:buNone/>
            </a:pPr>
            <a:r>
              <a:rPr lang="en-US" sz="2800" dirty="0"/>
              <a:t>About one quarter of those surveyed were unhappy or very unhappy with the quality of care they had received, while 15% regretted that they had been placed in foster care</a:t>
            </a:r>
            <a:r>
              <a:rPr lang="en-US" sz="2600" dirty="0"/>
              <a:t>.</a:t>
            </a:r>
            <a:r>
              <a:rPr lang="en-US" dirty="0"/>
              <a:t>  </a:t>
            </a:r>
          </a:p>
          <a:p>
            <a:pPr marL="0" indent="0">
              <a:buNone/>
            </a:pPr>
            <a:endParaRPr lang="en-US" dirty="0"/>
          </a:p>
        </p:txBody>
      </p:sp>
    </p:spTree>
    <p:extLst>
      <p:ext uri="{BB962C8B-B14F-4D97-AF65-F5344CB8AC3E}">
        <p14:creationId xmlns:p14="http://schemas.microsoft.com/office/powerpoint/2010/main" val="3932934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AEE60-9161-477C-916F-61F4F72F25B8}"/>
              </a:ext>
            </a:extLst>
          </p:cNvPr>
          <p:cNvSpPr>
            <a:spLocks noGrp="1"/>
          </p:cNvSpPr>
          <p:nvPr>
            <p:ph type="title"/>
          </p:nvPr>
        </p:nvSpPr>
        <p:spPr/>
        <p:txBody>
          <a:bodyPr/>
          <a:lstStyle/>
          <a:p>
            <a:r>
              <a:rPr lang="en-US" dirty="0"/>
              <a:t>Court Reviews Should Consider Children’s Experiences in Foster Care </a:t>
            </a:r>
          </a:p>
        </p:txBody>
      </p:sp>
      <p:sp>
        <p:nvSpPr>
          <p:cNvPr id="3" name="Content Placeholder 2">
            <a:extLst>
              <a:ext uri="{FF2B5EF4-FFF2-40B4-BE49-F238E27FC236}">
                <a16:creationId xmlns:a16="http://schemas.microsoft.com/office/drawing/2014/main" id="{595F0A07-1CEE-4954-A115-6958BF5C0726}"/>
              </a:ext>
            </a:extLst>
          </p:cNvPr>
          <p:cNvSpPr>
            <a:spLocks noGrp="1"/>
          </p:cNvSpPr>
          <p:nvPr>
            <p:ph idx="1"/>
          </p:nvPr>
        </p:nvSpPr>
        <p:spPr/>
        <p:txBody>
          <a:bodyPr/>
          <a:lstStyle/>
          <a:p>
            <a:r>
              <a:rPr lang="en-US" dirty="0"/>
              <a:t>Judges, Commissioners and CASA’s should consider what has happened to children in foster care and residential care when deciding on next steps. </a:t>
            </a:r>
          </a:p>
          <a:p>
            <a:endParaRPr lang="en-US" dirty="0"/>
          </a:p>
          <a:p>
            <a:r>
              <a:rPr lang="en-US" dirty="0"/>
              <a:t>When children and youth have been in foster care for 6 months or longer, and have not been stabilized in care, decision makers should ask the question, “Is foster care for this child doing more harm than good?”</a:t>
            </a:r>
          </a:p>
          <a:p>
            <a:endParaRPr lang="en-US" dirty="0"/>
          </a:p>
          <a:p>
            <a:endParaRPr lang="en-US" dirty="0"/>
          </a:p>
          <a:p>
            <a:endParaRPr lang="en-US" dirty="0"/>
          </a:p>
        </p:txBody>
      </p:sp>
    </p:spTree>
    <p:extLst>
      <p:ext uri="{BB962C8B-B14F-4D97-AF65-F5344CB8AC3E}">
        <p14:creationId xmlns:p14="http://schemas.microsoft.com/office/powerpoint/2010/main" val="4087346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138A8-9B9B-4847-87CE-D2A1E04333B8}"/>
              </a:ext>
            </a:extLst>
          </p:cNvPr>
          <p:cNvSpPr>
            <a:spLocks noGrp="1"/>
          </p:cNvSpPr>
          <p:nvPr>
            <p:ph type="title"/>
          </p:nvPr>
        </p:nvSpPr>
        <p:spPr/>
        <p:txBody>
          <a:bodyPr/>
          <a:lstStyle/>
          <a:p>
            <a:r>
              <a:rPr lang="en-US" dirty="0"/>
              <a:t>Foster Care Must Be Improved</a:t>
            </a:r>
          </a:p>
        </p:txBody>
      </p:sp>
      <p:sp>
        <p:nvSpPr>
          <p:cNvPr id="3" name="Content Placeholder 2">
            <a:extLst>
              <a:ext uri="{FF2B5EF4-FFF2-40B4-BE49-F238E27FC236}">
                <a16:creationId xmlns:a16="http://schemas.microsoft.com/office/drawing/2014/main" id="{E3904ED1-0485-4577-918D-CAEF3A537879}"/>
              </a:ext>
            </a:extLst>
          </p:cNvPr>
          <p:cNvSpPr>
            <a:spLocks noGrp="1"/>
          </p:cNvSpPr>
          <p:nvPr>
            <p:ph idx="1"/>
          </p:nvPr>
        </p:nvSpPr>
        <p:spPr/>
        <p:txBody>
          <a:bodyPr/>
          <a:lstStyle/>
          <a:p>
            <a:r>
              <a:rPr lang="en-US" dirty="0"/>
              <a:t>Foster care is not a lost cause; attempts to improve foster care should not be abandoned.  </a:t>
            </a:r>
          </a:p>
          <a:p>
            <a:endParaRPr lang="en-US" dirty="0"/>
          </a:p>
          <a:p>
            <a:r>
              <a:rPr lang="en-US" dirty="0"/>
              <a:t>The current deficiencies of the state’s foster care system are the direct result of public policy, including large budget cuts during the Great Recession, persistent efforts to undermine BRS programs through inadequate rates, the elimination of receiving homes and a stubborn refusal to reconsider the failed volunteer foster care business model.  </a:t>
            </a:r>
          </a:p>
          <a:p>
            <a:endParaRPr lang="en-US" dirty="0"/>
          </a:p>
        </p:txBody>
      </p:sp>
    </p:spTree>
    <p:extLst>
      <p:ext uri="{BB962C8B-B14F-4D97-AF65-F5344CB8AC3E}">
        <p14:creationId xmlns:p14="http://schemas.microsoft.com/office/powerpoint/2010/main" val="739655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39CE6-A70E-469E-ACCE-A73713196CA2}"/>
              </a:ext>
            </a:extLst>
          </p:cNvPr>
          <p:cNvSpPr>
            <a:spLocks noGrp="1"/>
          </p:cNvSpPr>
          <p:nvPr>
            <p:ph type="title"/>
          </p:nvPr>
        </p:nvSpPr>
        <p:spPr/>
        <p:txBody>
          <a:bodyPr/>
          <a:lstStyle/>
          <a:p>
            <a:r>
              <a:rPr lang="en-US" dirty="0"/>
              <a:t>BRS Programs Must be Rebuilt</a:t>
            </a:r>
            <a:br>
              <a:rPr lang="en-US" dirty="0"/>
            </a:br>
            <a:endParaRPr lang="en-US" dirty="0"/>
          </a:p>
        </p:txBody>
      </p:sp>
      <p:sp>
        <p:nvSpPr>
          <p:cNvPr id="3" name="Content Placeholder 2">
            <a:extLst>
              <a:ext uri="{FF2B5EF4-FFF2-40B4-BE49-F238E27FC236}">
                <a16:creationId xmlns:a16="http://schemas.microsoft.com/office/drawing/2014/main" id="{730D7B9D-1164-4CC2-8AFA-9FCA263AF3B8}"/>
              </a:ext>
            </a:extLst>
          </p:cNvPr>
          <p:cNvSpPr>
            <a:spLocks noGrp="1"/>
          </p:cNvSpPr>
          <p:nvPr>
            <p:ph idx="1"/>
          </p:nvPr>
        </p:nvSpPr>
        <p:spPr/>
        <p:txBody>
          <a:bodyPr/>
          <a:lstStyle/>
          <a:p>
            <a:pPr marL="0" indent="0">
              <a:buNone/>
            </a:pPr>
            <a:r>
              <a:rPr lang="en-US" dirty="0"/>
              <a:t>DCYF has asked for an increase in BRS rates in its budget; however DCYF has also stated an intent to limit BRS placements to 6% of the foster care population. This cap cannot work without an investment in volunteer foster parents. </a:t>
            </a:r>
          </a:p>
        </p:txBody>
      </p:sp>
    </p:spTree>
    <p:extLst>
      <p:ext uri="{BB962C8B-B14F-4D97-AF65-F5344CB8AC3E}">
        <p14:creationId xmlns:p14="http://schemas.microsoft.com/office/powerpoint/2010/main" val="3023903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1D4BA-083F-4B02-AED8-32B9ECD6DB5E}"/>
              </a:ext>
            </a:extLst>
          </p:cNvPr>
          <p:cNvSpPr>
            <a:spLocks noGrp="1"/>
          </p:cNvSpPr>
          <p:nvPr>
            <p:ph type="title"/>
          </p:nvPr>
        </p:nvSpPr>
        <p:spPr/>
        <p:txBody>
          <a:bodyPr/>
          <a:lstStyle/>
          <a:p>
            <a:r>
              <a:rPr lang="en-US" dirty="0"/>
              <a:t>A Cadre of Professional Foster Parents Should Be Developed</a:t>
            </a:r>
          </a:p>
        </p:txBody>
      </p:sp>
      <p:sp>
        <p:nvSpPr>
          <p:cNvPr id="3" name="Content Placeholder 2">
            <a:extLst>
              <a:ext uri="{FF2B5EF4-FFF2-40B4-BE49-F238E27FC236}">
                <a16:creationId xmlns:a16="http://schemas.microsoft.com/office/drawing/2014/main" id="{156D3FFC-122C-4E90-A23B-A1235CD083EC}"/>
              </a:ext>
            </a:extLst>
          </p:cNvPr>
          <p:cNvSpPr>
            <a:spLocks noGrp="1"/>
          </p:cNvSpPr>
          <p:nvPr>
            <p:ph idx="1"/>
          </p:nvPr>
        </p:nvSpPr>
        <p:spPr/>
        <p:txBody>
          <a:bodyPr/>
          <a:lstStyle/>
          <a:p>
            <a:pPr marL="0" indent="0">
              <a:buNone/>
            </a:pPr>
            <a:r>
              <a:rPr lang="en-US" dirty="0"/>
              <a:t>The state should seek to professionalize 20% of licensed foster homes through a certification program. </a:t>
            </a:r>
          </a:p>
          <a:p>
            <a:pPr marL="0" indent="0">
              <a:buNone/>
            </a:pPr>
            <a:endParaRPr lang="en-US" dirty="0"/>
          </a:p>
          <a:p>
            <a:pPr marL="0" indent="0">
              <a:buNone/>
            </a:pPr>
            <a:r>
              <a:rPr lang="en-US" dirty="0"/>
              <a:t>Professional foster parents may either be salaried and given standard benefits and/or be paid elevated rates for every child placed in their home. </a:t>
            </a:r>
          </a:p>
          <a:p>
            <a:pPr marL="0" indent="0">
              <a:buNone/>
            </a:pPr>
            <a:endParaRPr lang="en-US" dirty="0"/>
          </a:p>
          <a:p>
            <a:pPr marL="0" indent="0">
              <a:buNone/>
            </a:pPr>
            <a:r>
              <a:rPr lang="en-US" dirty="0"/>
              <a:t>An array of supports should be developed to support professional foster parents.   </a:t>
            </a:r>
          </a:p>
        </p:txBody>
      </p:sp>
    </p:spTree>
    <p:extLst>
      <p:ext uri="{BB962C8B-B14F-4D97-AF65-F5344CB8AC3E}">
        <p14:creationId xmlns:p14="http://schemas.microsoft.com/office/powerpoint/2010/main" val="1101085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5A6F-65AA-4E68-8820-C5CBAFE81682}"/>
              </a:ext>
            </a:extLst>
          </p:cNvPr>
          <p:cNvSpPr>
            <a:spLocks noGrp="1"/>
          </p:cNvSpPr>
          <p:nvPr>
            <p:ph type="title"/>
          </p:nvPr>
        </p:nvSpPr>
        <p:spPr/>
        <p:txBody>
          <a:bodyPr/>
          <a:lstStyle/>
          <a:p>
            <a:r>
              <a:rPr lang="en-US" dirty="0"/>
              <a:t>Alternatives to Foster Care</a:t>
            </a:r>
          </a:p>
        </p:txBody>
      </p:sp>
      <p:sp>
        <p:nvSpPr>
          <p:cNvPr id="3" name="Content Placeholder 2">
            <a:extLst>
              <a:ext uri="{FF2B5EF4-FFF2-40B4-BE49-F238E27FC236}">
                <a16:creationId xmlns:a16="http://schemas.microsoft.com/office/drawing/2014/main" id="{C0ECF104-063E-4E29-8C1A-11A5826D4110}"/>
              </a:ext>
            </a:extLst>
          </p:cNvPr>
          <p:cNvSpPr>
            <a:spLocks noGrp="1"/>
          </p:cNvSpPr>
          <p:nvPr>
            <p:ph idx="1"/>
          </p:nvPr>
        </p:nvSpPr>
        <p:spPr>
          <a:xfrm>
            <a:off x="680321" y="2001078"/>
            <a:ext cx="9613861" cy="4678018"/>
          </a:xfrm>
        </p:spPr>
        <p:txBody>
          <a:bodyPr>
            <a:normAutofit fontScale="25000" lnSpcReduction="20000"/>
          </a:bodyPr>
          <a:lstStyle/>
          <a:p>
            <a:pPr marL="0" indent="0">
              <a:buNone/>
            </a:pPr>
            <a:r>
              <a:rPr lang="en-US" dirty="0"/>
              <a:t> </a:t>
            </a:r>
            <a:r>
              <a:rPr lang="en-US" sz="9600" dirty="0"/>
              <a:t>Crisis intervention mental health services should be available to birth families. </a:t>
            </a:r>
          </a:p>
          <a:p>
            <a:pPr marL="0" indent="0">
              <a:buNone/>
            </a:pPr>
            <a:endParaRPr lang="en-US" sz="9600" dirty="0"/>
          </a:p>
          <a:p>
            <a:pPr marL="0" indent="0">
              <a:buNone/>
            </a:pPr>
            <a:r>
              <a:rPr lang="en-US" sz="9600" dirty="0"/>
              <a:t>School based day treatment programs for behaviorally troubled children should be made widely available. </a:t>
            </a:r>
          </a:p>
          <a:p>
            <a:pPr marL="0" indent="0">
              <a:buNone/>
            </a:pPr>
            <a:endParaRPr lang="en-US" sz="9600" dirty="0"/>
          </a:p>
          <a:p>
            <a:pPr marL="0" indent="0">
              <a:buNone/>
            </a:pPr>
            <a:r>
              <a:rPr lang="en-US" sz="9600" dirty="0"/>
              <a:t>A cadre of foster parents should be trained to be resource families to birth parents.</a:t>
            </a:r>
          </a:p>
          <a:p>
            <a:pPr marL="0" indent="0">
              <a:buNone/>
            </a:pPr>
            <a:endParaRPr lang="en-US" sz="9600" dirty="0"/>
          </a:p>
          <a:p>
            <a:pPr marL="0" indent="0">
              <a:buNone/>
            </a:pPr>
            <a:r>
              <a:rPr lang="en-US" sz="9600" dirty="0"/>
              <a:t>Relief Nurseries on the Oregon model should be funded through public/private partnerships.</a:t>
            </a:r>
          </a:p>
          <a:p>
            <a:pPr marL="0" indent="0">
              <a:buNone/>
            </a:pPr>
            <a:endParaRPr lang="en-US" sz="9600" dirty="0"/>
          </a:p>
          <a:p>
            <a:pPr marL="0" indent="0">
              <a:buNone/>
            </a:pPr>
            <a:r>
              <a:rPr lang="en-US" sz="9600" dirty="0"/>
              <a:t>Therapeutic child care programs for children 2-5, should be funded across the state.</a:t>
            </a:r>
            <a:endParaRPr lang="en-US" dirty="0"/>
          </a:p>
        </p:txBody>
      </p:sp>
    </p:spTree>
    <p:extLst>
      <p:ext uri="{BB962C8B-B14F-4D97-AF65-F5344CB8AC3E}">
        <p14:creationId xmlns:p14="http://schemas.microsoft.com/office/powerpoint/2010/main" val="2589888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1C872-093A-46C3-BD39-93EA2879516D}"/>
              </a:ext>
            </a:extLst>
          </p:cNvPr>
          <p:cNvSpPr>
            <a:spLocks noGrp="1"/>
          </p:cNvSpPr>
          <p:nvPr>
            <p:ph type="title"/>
          </p:nvPr>
        </p:nvSpPr>
        <p:spPr/>
        <p:txBody>
          <a:bodyPr/>
          <a:lstStyle/>
          <a:p>
            <a:r>
              <a:rPr lang="en-US" dirty="0"/>
              <a:t>DCYF Must Establish and Live by Workload Standards</a:t>
            </a:r>
          </a:p>
        </p:txBody>
      </p:sp>
      <p:sp>
        <p:nvSpPr>
          <p:cNvPr id="3" name="Content Placeholder 2">
            <a:extLst>
              <a:ext uri="{FF2B5EF4-FFF2-40B4-BE49-F238E27FC236}">
                <a16:creationId xmlns:a16="http://schemas.microsoft.com/office/drawing/2014/main" id="{B8C9E7E6-6681-4E77-8BD4-208F2280F99C}"/>
              </a:ext>
            </a:extLst>
          </p:cNvPr>
          <p:cNvSpPr>
            <a:spLocks noGrp="1"/>
          </p:cNvSpPr>
          <p:nvPr>
            <p:ph idx="1"/>
          </p:nvPr>
        </p:nvSpPr>
        <p:spPr/>
        <p:txBody>
          <a:bodyPr/>
          <a:lstStyle/>
          <a:p>
            <a:pPr marL="0" indent="0">
              <a:buNone/>
            </a:pPr>
            <a:r>
              <a:rPr lang="en-US" dirty="0"/>
              <a:t>DCYF units should be staffed according to reasonable workload standards, and these standards should utilize both averages and lids. </a:t>
            </a:r>
          </a:p>
        </p:txBody>
      </p:sp>
    </p:spTree>
    <p:extLst>
      <p:ext uri="{BB962C8B-B14F-4D97-AF65-F5344CB8AC3E}">
        <p14:creationId xmlns:p14="http://schemas.microsoft.com/office/powerpoint/2010/main" val="1248333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95AA2-3ADB-481F-B1D5-8F450662FD96}"/>
              </a:ext>
            </a:extLst>
          </p:cNvPr>
          <p:cNvSpPr>
            <a:spLocks noGrp="1"/>
          </p:cNvSpPr>
          <p:nvPr>
            <p:ph type="title"/>
          </p:nvPr>
        </p:nvSpPr>
        <p:spPr/>
        <p:txBody>
          <a:bodyPr/>
          <a:lstStyle/>
          <a:p>
            <a:r>
              <a:rPr lang="en-US" dirty="0"/>
              <a:t>In Conclusion…</a:t>
            </a:r>
          </a:p>
        </p:txBody>
      </p:sp>
      <p:sp>
        <p:nvSpPr>
          <p:cNvPr id="3" name="Content Placeholder 2">
            <a:extLst>
              <a:ext uri="{FF2B5EF4-FFF2-40B4-BE49-F238E27FC236}">
                <a16:creationId xmlns:a16="http://schemas.microsoft.com/office/drawing/2014/main" id="{00D4C0EC-2B97-462E-878D-56AC53B4F218}"/>
              </a:ext>
            </a:extLst>
          </p:cNvPr>
          <p:cNvSpPr>
            <a:spLocks noGrp="1"/>
          </p:cNvSpPr>
          <p:nvPr>
            <p:ph idx="1"/>
          </p:nvPr>
        </p:nvSpPr>
        <p:spPr/>
        <p:txBody>
          <a:bodyPr/>
          <a:lstStyle/>
          <a:p>
            <a:pPr marL="0" indent="0">
              <a:buNone/>
            </a:pPr>
            <a:r>
              <a:rPr lang="en-US" dirty="0"/>
              <a:t>A research entity outside of DCYF should be funded to conduct a survey of school age foster children/youth every 2-3 years to assess what these children/youth think about the quality of care they are receiving.</a:t>
            </a:r>
          </a:p>
        </p:txBody>
      </p:sp>
    </p:spTree>
    <p:extLst>
      <p:ext uri="{BB962C8B-B14F-4D97-AF65-F5344CB8AC3E}">
        <p14:creationId xmlns:p14="http://schemas.microsoft.com/office/powerpoint/2010/main" val="1828245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031C-CF76-44F3-B267-01EBAF070970}"/>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4DC1831A-5D24-4E11-9BB2-689BAE6BC660}"/>
              </a:ext>
            </a:extLst>
          </p:cNvPr>
          <p:cNvSpPr>
            <a:spLocks noGrp="1"/>
          </p:cNvSpPr>
          <p:nvPr>
            <p:ph idx="1"/>
          </p:nvPr>
        </p:nvSpPr>
        <p:spPr>
          <a:xfrm>
            <a:off x="680321" y="1963270"/>
            <a:ext cx="9613861" cy="4746811"/>
          </a:xfrm>
        </p:spPr>
        <p:txBody>
          <a:bodyPr>
            <a:normAutofit fontScale="92500" lnSpcReduction="10000"/>
          </a:bodyPr>
          <a:lstStyle/>
          <a:p>
            <a:pPr marL="0" indent="0">
              <a:buNone/>
            </a:pPr>
            <a:r>
              <a:rPr lang="en-US" dirty="0"/>
              <a:t>Abramo, Allegra, “Foster Kids Trapped As WA System Collapses,” Investigate West, September 21, 2018</a:t>
            </a:r>
          </a:p>
          <a:p>
            <a:pPr marL="0" indent="0">
              <a:buNone/>
            </a:pPr>
            <a:r>
              <a:rPr lang="en-US" dirty="0"/>
              <a:t>Behavioral and Health Treatment Needs and Outcomes Among Medicaid Children in Washington State, Research and Data Analysis, DSHS, Olympia, WA (available online)</a:t>
            </a:r>
          </a:p>
          <a:p>
            <a:pPr marL="0" indent="0">
              <a:buNone/>
            </a:pPr>
            <a:r>
              <a:rPr lang="en-US" dirty="0"/>
              <a:t>Courtney, M., Okpych, N., Park, K., Harty, J., Feng, H., Torres-Garcia, A. &amp; Sayed, S., Findings from the California Youth Transitions to Adulthood Study: Comparisons of Youth to Age 21, Chapin Hall, 2018</a:t>
            </a:r>
          </a:p>
          <a:p>
            <a:pPr marL="0" indent="0">
              <a:buNone/>
            </a:pPr>
            <a:r>
              <a:rPr lang="en-US" dirty="0"/>
              <a:t>English, D., “Data Mapping and Analysis of Selected Children’s Administration Data,” July 2018, available upon request from DCYF.</a:t>
            </a:r>
            <a:endParaRPr lang="en-US" sz="1400" dirty="0"/>
          </a:p>
          <a:p>
            <a:pPr marL="0" indent="0">
              <a:buNone/>
            </a:pPr>
            <a:r>
              <a:rPr lang="en-US" dirty="0" err="1"/>
              <a:t>Havlicek</a:t>
            </a:r>
            <a:r>
              <a:rPr lang="en-US" dirty="0"/>
              <a:t>, J, &amp; Courtney, M., “Maltreatment histories of aging out foster youth: a comparison of officially investigated reports and self reports of maltreatment prior to and during out-of-home care,” </a:t>
            </a:r>
            <a:r>
              <a:rPr lang="en-US" i="1" dirty="0"/>
              <a:t>Child Abuse and Neglect, </a:t>
            </a:r>
            <a:r>
              <a:rPr lang="en-US" dirty="0"/>
              <a:t>Vol. 52, Feb 2016.</a:t>
            </a:r>
            <a:endParaRPr lang="en-US" i="1" dirty="0"/>
          </a:p>
        </p:txBody>
      </p:sp>
    </p:spTree>
    <p:extLst>
      <p:ext uri="{BB962C8B-B14F-4D97-AF65-F5344CB8AC3E}">
        <p14:creationId xmlns:p14="http://schemas.microsoft.com/office/powerpoint/2010/main" val="2486389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8D68B-C654-41B0-A5E7-9E552C2BE0D1}"/>
              </a:ext>
            </a:extLst>
          </p:cNvPr>
          <p:cNvSpPr>
            <a:spLocks noGrp="1"/>
          </p:cNvSpPr>
          <p:nvPr>
            <p:ph type="title"/>
          </p:nvPr>
        </p:nvSpPr>
        <p:spPr/>
        <p:txBody>
          <a:bodyPr/>
          <a:lstStyle/>
          <a:p>
            <a:r>
              <a:rPr lang="en-US" dirty="0"/>
              <a:t>Survey of Foster Children/Youth</a:t>
            </a:r>
          </a:p>
        </p:txBody>
      </p:sp>
      <p:sp>
        <p:nvSpPr>
          <p:cNvPr id="3" name="Content Placeholder 2">
            <a:extLst>
              <a:ext uri="{FF2B5EF4-FFF2-40B4-BE49-F238E27FC236}">
                <a16:creationId xmlns:a16="http://schemas.microsoft.com/office/drawing/2014/main" id="{3812E68C-B6E5-4E26-9576-E789F249DD8D}"/>
              </a:ext>
            </a:extLst>
          </p:cNvPr>
          <p:cNvSpPr>
            <a:spLocks noGrp="1"/>
          </p:cNvSpPr>
          <p:nvPr>
            <p:ph idx="1"/>
          </p:nvPr>
        </p:nvSpPr>
        <p:spPr/>
        <p:txBody>
          <a:bodyPr>
            <a:normAutofit lnSpcReduction="10000"/>
          </a:bodyPr>
          <a:lstStyle/>
          <a:p>
            <a:pPr marL="0" indent="0">
              <a:buNone/>
            </a:pPr>
            <a:r>
              <a:rPr lang="en-US" dirty="0"/>
              <a:t>A research entity outside of DCYS should be funded to conduct a survey of school age children and youth every 2-3 years to assess what these children/ youth think about the quality of care they have received. Every school age child in foster care at the time of the survey should be asked directly “Do you feel safe in your foster home?” “Do you feel wanted by your foster parents?” ‘Has anyone harmed you since you’ve been in foster care?” </a:t>
            </a:r>
          </a:p>
          <a:p>
            <a:pPr marL="0" indent="0">
              <a:buNone/>
            </a:pPr>
            <a:endParaRPr lang="en-US" dirty="0"/>
          </a:p>
          <a:p>
            <a:pPr marL="0" indent="0">
              <a:buNone/>
            </a:pPr>
            <a:r>
              <a:rPr lang="en-US" dirty="0"/>
              <a:t>The results of the survey should be released as required by state law.  </a:t>
            </a:r>
          </a:p>
        </p:txBody>
      </p:sp>
    </p:spTree>
    <p:extLst>
      <p:ext uri="{BB962C8B-B14F-4D97-AF65-F5344CB8AC3E}">
        <p14:creationId xmlns:p14="http://schemas.microsoft.com/office/powerpoint/2010/main" val="392746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01D27-3E69-4F2B-90C2-B35E9522860C}"/>
              </a:ext>
            </a:extLst>
          </p:cNvPr>
          <p:cNvSpPr>
            <a:spLocks noGrp="1"/>
          </p:cNvSpPr>
          <p:nvPr>
            <p:ph type="title"/>
          </p:nvPr>
        </p:nvSpPr>
        <p:spPr/>
        <p:txBody>
          <a:bodyPr/>
          <a:lstStyle/>
          <a:p>
            <a:r>
              <a:rPr lang="en-US" dirty="0"/>
              <a:t>Length of Stay in Foster Care</a:t>
            </a:r>
          </a:p>
        </p:txBody>
      </p:sp>
      <p:sp>
        <p:nvSpPr>
          <p:cNvPr id="3" name="Content Placeholder 2">
            <a:extLst>
              <a:ext uri="{FF2B5EF4-FFF2-40B4-BE49-F238E27FC236}">
                <a16:creationId xmlns:a16="http://schemas.microsoft.com/office/drawing/2014/main" id="{C0166218-B87C-40A7-8B86-203A5D20445B}"/>
              </a:ext>
            </a:extLst>
          </p:cNvPr>
          <p:cNvSpPr>
            <a:spLocks noGrp="1"/>
          </p:cNvSpPr>
          <p:nvPr>
            <p:ph idx="1"/>
          </p:nvPr>
        </p:nvSpPr>
        <p:spPr/>
        <p:txBody>
          <a:bodyPr/>
          <a:lstStyle/>
          <a:p>
            <a:pPr marL="0" indent="0">
              <a:buNone/>
            </a:pPr>
            <a:r>
              <a:rPr lang="en-US" dirty="0"/>
              <a:t>A significant percentage of children/youth entering foster care return to a parent’s home within a few days, weeks or months.  In Washington State, in 2016,approximately 25% of those entering foster care exited in 60 days or less.  “Short stayers” have different experiences, on average, than children with long lengths of stay.</a:t>
            </a:r>
          </a:p>
        </p:txBody>
      </p:sp>
    </p:spTree>
    <p:extLst>
      <p:ext uri="{BB962C8B-B14F-4D97-AF65-F5344CB8AC3E}">
        <p14:creationId xmlns:p14="http://schemas.microsoft.com/office/powerpoint/2010/main" val="201794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05AB8-A011-47B4-BD27-59348E3DB533}"/>
              </a:ext>
            </a:extLst>
          </p:cNvPr>
          <p:cNvSpPr>
            <a:spLocks noGrp="1"/>
          </p:cNvSpPr>
          <p:nvPr>
            <p:ph type="title"/>
          </p:nvPr>
        </p:nvSpPr>
        <p:spPr/>
        <p:txBody>
          <a:bodyPr/>
          <a:lstStyle/>
          <a:p>
            <a:r>
              <a:rPr lang="en-US" dirty="0"/>
              <a:t>Foster Home Shortages</a:t>
            </a:r>
          </a:p>
        </p:txBody>
      </p:sp>
      <p:sp>
        <p:nvSpPr>
          <p:cNvPr id="3" name="Content Placeholder 2">
            <a:extLst>
              <a:ext uri="{FF2B5EF4-FFF2-40B4-BE49-F238E27FC236}">
                <a16:creationId xmlns:a16="http://schemas.microsoft.com/office/drawing/2014/main" id="{7115BB98-8007-434A-9926-5EAE8CEF2DA4}"/>
              </a:ext>
            </a:extLst>
          </p:cNvPr>
          <p:cNvSpPr>
            <a:spLocks noGrp="1"/>
          </p:cNvSpPr>
          <p:nvPr>
            <p:ph idx="1"/>
          </p:nvPr>
        </p:nvSpPr>
        <p:spPr/>
        <p:txBody>
          <a:bodyPr/>
          <a:lstStyle/>
          <a:p>
            <a:pPr marL="0" indent="0">
              <a:buNone/>
            </a:pPr>
            <a:r>
              <a:rPr lang="en-US" dirty="0"/>
              <a:t>Washington State’s foster care system is shaped by acute and chronic shortages of foster homes.  Many state child welfare systems have a ratio of licensed foster homes to number of children in care worse than Washington’s.</a:t>
            </a:r>
          </a:p>
          <a:p>
            <a:pPr marL="0" indent="0">
              <a:buNone/>
            </a:pPr>
            <a:endParaRPr lang="en-US" dirty="0"/>
          </a:p>
          <a:p>
            <a:pPr marL="0" indent="0">
              <a:buNone/>
            </a:pPr>
            <a:r>
              <a:rPr lang="en-US" dirty="0"/>
              <a:t>DCYF has about 5,000 licensed foster homes for about 9300 children/youth.  The DCYF kinship care rate is about 50%, a large increase from 10-15 years ago.</a:t>
            </a:r>
          </a:p>
          <a:p>
            <a:pPr marL="0" indent="0">
              <a:buNone/>
            </a:pPr>
            <a:endParaRPr lang="en-US" dirty="0"/>
          </a:p>
        </p:txBody>
      </p:sp>
    </p:spTree>
    <p:extLst>
      <p:ext uri="{BB962C8B-B14F-4D97-AF65-F5344CB8AC3E}">
        <p14:creationId xmlns:p14="http://schemas.microsoft.com/office/powerpoint/2010/main" val="1686173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56776-FB2E-47C2-A9CE-0C7ADC785D21}"/>
              </a:ext>
            </a:extLst>
          </p:cNvPr>
          <p:cNvSpPr>
            <a:spLocks noGrp="1"/>
          </p:cNvSpPr>
          <p:nvPr>
            <p:ph type="title"/>
          </p:nvPr>
        </p:nvSpPr>
        <p:spPr/>
        <p:txBody>
          <a:bodyPr/>
          <a:lstStyle/>
          <a:p>
            <a:r>
              <a:rPr lang="en-US" dirty="0"/>
              <a:t>Effects of Foster Home Shortages</a:t>
            </a:r>
          </a:p>
        </p:txBody>
      </p:sp>
      <p:sp>
        <p:nvSpPr>
          <p:cNvPr id="3" name="Content Placeholder 2">
            <a:extLst>
              <a:ext uri="{FF2B5EF4-FFF2-40B4-BE49-F238E27FC236}">
                <a16:creationId xmlns:a16="http://schemas.microsoft.com/office/drawing/2014/main" id="{E2358A7C-1A91-4F78-ABBE-ED860223FEC2}"/>
              </a:ext>
            </a:extLst>
          </p:cNvPr>
          <p:cNvSpPr>
            <a:spLocks noGrp="1"/>
          </p:cNvSpPr>
          <p:nvPr>
            <p:ph idx="1"/>
          </p:nvPr>
        </p:nvSpPr>
        <p:spPr>
          <a:xfrm>
            <a:off x="680321" y="2336872"/>
            <a:ext cx="9613861" cy="3944657"/>
          </a:xfrm>
        </p:spPr>
        <p:txBody>
          <a:bodyPr>
            <a:noAutofit/>
          </a:bodyPr>
          <a:lstStyle/>
          <a:p>
            <a:pPr marL="0" indent="0">
              <a:buNone/>
            </a:pPr>
            <a:r>
              <a:rPr lang="en-US" dirty="0"/>
              <a:t>Foster home shortages increase placement instability at both entry into care and during placement moves.</a:t>
            </a:r>
          </a:p>
          <a:p>
            <a:pPr marL="0" indent="0">
              <a:buNone/>
            </a:pPr>
            <a:r>
              <a:rPr lang="en-US" dirty="0"/>
              <a:t>Foster home shortages have led to frequent use of hotel placements, especially in King County, at a cost of more than $2,000 per day for many behaviorally troubled youth. DCYF also uses 24 hour placements for all ages, combined with babysitting of young children, in these placements in DCYF offices during the day.</a:t>
            </a:r>
          </a:p>
          <a:p>
            <a:pPr marL="0" indent="0">
              <a:buNone/>
            </a:pPr>
            <a:r>
              <a:rPr lang="en-US" dirty="0"/>
              <a:t>A lack of BRS capacity has led to the placement of 80-100 youth (on any given day) in costly out-of-state residential facilities.  It is next to impossible to closely monitor these safety and well being of youth placed in out-of-state facilities.</a:t>
            </a:r>
          </a:p>
        </p:txBody>
      </p:sp>
    </p:spTree>
    <p:extLst>
      <p:ext uri="{BB962C8B-B14F-4D97-AF65-F5344CB8AC3E}">
        <p14:creationId xmlns:p14="http://schemas.microsoft.com/office/powerpoint/2010/main" val="59736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58D30-71F6-496B-84CD-1B371FA46902}"/>
              </a:ext>
            </a:extLst>
          </p:cNvPr>
          <p:cNvSpPr>
            <a:spLocks noGrp="1"/>
          </p:cNvSpPr>
          <p:nvPr>
            <p:ph type="title"/>
          </p:nvPr>
        </p:nvSpPr>
        <p:spPr/>
        <p:txBody>
          <a:bodyPr/>
          <a:lstStyle/>
          <a:p>
            <a:r>
              <a:rPr lang="en-US" dirty="0"/>
              <a:t>The Expectations of Foster Care Should Increase with Length of Stay.</a:t>
            </a:r>
          </a:p>
        </p:txBody>
      </p:sp>
      <p:sp>
        <p:nvSpPr>
          <p:cNvPr id="3" name="Content Placeholder 2">
            <a:extLst>
              <a:ext uri="{FF2B5EF4-FFF2-40B4-BE49-F238E27FC236}">
                <a16:creationId xmlns:a16="http://schemas.microsoft.com/office/drawing/2014/main" id="{A9735FF2-AAEA-4C56-98A8-F76925D24E41}"/>
              </a:ext>
            </a:extLst>
          </p:cNvPr>
          <p:cNvSpPr>
            <a:spLocks noGrp="1"/>
          </p:cNvSpPr>
          <p:nvPr>
            <p:ph idx="1"/>
          </p:nvPr>
        </p:nvSpPr>
        <p:spPr/>
        <p:txBody>
          <a:bodyPr/>
          <a:lstStyle/>
          <a:p>
            <a:pPr marL="0" indent="0">
              <a:buNone/>
            </a:pPr>
            <a:r>
              <a:rPr lang="en-US" dirty="0"/>
              <a:t>Foster care should always be safe and humane for children during all lengths of stay.  Children who remain in care for longer than a week should be assessed for medical and dental needs and for developmental status, and be referred for needed services.</a:t>
            </a:r>
          </a:p>
          <a:p>
            <a:pPr marL="0" indent="0">
              <a:buNone/>
            </a:pPr>
            <a:r>
              <a:rPr lang="en-US" dirty="0"/>
              <a:t>For children in lengths of stay of at least 6 months, foster care should (a) promote positive development and (b) ameliorate mental health conditions that impede normal development.</a:t>
            </a:r>
          </a:p>
        </p:txBody>
      </p:sp>
    </p:spTree>
    <p:extLst>
      <p:ext uri="{BB962C8B-B14F-4D97-AF65-F5344CB8AC3E}">
        <p14:creationId xmlns:p14="http://schemas.microsoft.com/office/powerpoint/2010/main" val="2193457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E4BE5-9F9F-4953-817E-31D9819014DF}"/>
              </a:ext>
            </a:extLst>
          </p:cNvPr>
          <p:cNvSpPr>
            <a:spLocks noGrp="1"/>
          </p:cNvSpPr>
          <p:nvPr>
            <p:ph type="title"/>
          </p:nvPr>
        </p:nvSpPr>
        <p:spPr/>
        <p:txBody>
          <a:bodyPr/>
          <a:lstStyle/>
          <a:p>
            <a:r>
              <a:rPr lang="en-US" dirty="0"/>
              <a:t>Foster Care Systems Can Be Dissected</a:t>
            </a:r>
          </a:p>
        </p:txBody>
      </p:sp>
      <p:sp>
        <p:nvSpPr>
          <p:cNvPr id="3" name="Content Placeholder 2">
            <a:extLst>
              <a:ext uri="{FF2B5EF4-FFF2-40B4-BE49-F238E27FC236}">
                <a16:creationId xmlns:a16="http://schemas.microsoft.com/office/drawing/2014/main" id="{7EB00D06-5134-4477-BA4C-B363B81F56CA}"/>
              </a:ext>
            </a:extLst>
          </p:cNvPr>
          <p:cNvSpPr>
            <a:spLocks noGrp="1"/>
          </p:cNvSpPr>
          <p:nvPr>
            <p:ph idx="1"/>
          </p:nvPr>
        </p:nvSpPr>
        <p:spPr/>
        <p:txBody>
          <a:bodyPr/>
          <a:lstStyle/>
          <a:p>
            <a:pPr marL="0" indent="0">
              <a:buNone/>
            </a:pPr>
            <a:r>
              <a:rPr lang="en-US" dirty="0"/>
              <a:t>Approximately half of children entering foster care are 0-5 at time of initial placement; about half are school age, 6-17, at entry into care. </a:t>
            </a:r>
          </a:p>
          <a:p>
            <a:pPr marL="0" indent="0">
              <a:buNone/>
            </a:pPr>
            <a:endParaRPr lang="en-US" dirty="0"/>
          </a:p>
          <a:p>
            <a:pPr marL="0" indent="0">
              <a:buNone/>
            </a:pPr>
            <a:r>
              <a:rPr lang="en-US" dirty="0"/>
              <a:t>About half of children entering out of home care have behavior problems, about half do not. School age children are much more likely than younger children to have behavior problems when they enter foster care.    </a:t>
            </a:r>
          </a:p>
        </p:txBody>
      </p:sp>
    </p:spTree>
    <p:extLst>
      <p:ext uri="{BB962C8B-B14F-4D97-AF65-F5344CB8AC3E}">
        <p14:creationId xmlns:p14="http://schemas.microsoft.com/office/powerpoint/2010/main" val="3947351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83DD8-7943-42A0-8209-CB31472D10BC}"/>
              </a:ext>
            </a:extLst>
          </p:cNvPr>
          <p:cNvSpPr>
            <a:spLocks noGrp="1"/>
          </p:cNvSpPr>
          <p:nvPr>
            <p:ph type="title"/>
          </p:nvPr>
        </p:nvSpPr>
        <p:spPr/>
        <p:txBody>
          <a:bodyPr/>
          <a:lstStyle/>
          <a:p>
            <a:r>
              <a:rPr lang="en-US" dirty="0"/>
              <a:t>Age of Child Affects Permanent Plans </a:t>
            </a:r>
          </a:p>
        </p:txBody>
      </p:sp>
      <p:sp>
        <p:nvSpPr>
          <p:cNvPr id="3" name="Content Placeholder 2">
            <a:extLst>
              <a:ext uri="{FF2B5EF4-FFF2-40B4-BE49-F238E27FC236}">
                <a16:creationId xmlns:a16="http://schemas.microsoft.com/office/drawing/2014/main" id="{9E95BC69-6F58-4239-87FA-A12CDA14D64D}"/>
              </a:ext>
            </a:extLst>
          </p:cNvPr>
          <p:cNvSpPr>
            <a:spLocks noGrp="1"/>
          </p:cNvSpPr>
          <p:nvPr>
            <p:ph idx="1"/>
          </p:nvPr>
        </p:nvSpPr>
        <p:spPr/>
        <p:txBody>
          <a:bodyPr>
            <a:normAutofit lnSpcReduction="10000"/>
          </a:bodyPr>
          <a:lstStyle/>
          <a:p>
            <a:r>
              <a:rPr lang="en-US" dirty="0"/>
              <a:t>Nationally, approximately 50% of foster children are reunified with a birth parent. However, infants are more likely to be adopted than reunified. </a:t>
            </a:r>
          </a:p>
          <a:p>
            <a:endParaRPr lang="en-US" dirty="0"/>
          </a:p>
          <a:p>
            <a:r>
              <a:rPr lang="en-US" dirty="0"/>
              <a:t>Adoption rates decrease dramatically for school age children. </a:t>
            </a:r>
          </a:p>
          <a:p>
            <a:endParaRPr lang="en-US" dirty="0"/>
          </a:p>
          <a:p>
            <a:r>
              <a:rPr lang="en-US" dirty="0"/>
              <a:t>Adolescents, 12-17 at entry into care, are at significant risk of exiting foster care/residential care to “other”, e.g., to a juvenile justice institution, psychiatric facility, run away, or aging out of care. </a:t>
            </a:r>
          </a:p>
        </p:txBody>
      </p:sp>
    </p:spTree>
    <p:extLst>
      <p:ext uri="{BB962C8B-B14F-4D97-AF65-F5344CB8AC3E}">
        <p14:creationId xmlns:p14="http://schemas.microsoft.com/office/powerpoint/2010/main" val="4217032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01628-191B-47F6-B8A7-6C60A9EA905F}"/>
              </a:ext>
            </a:extLst>
          </p:cNvPr>
          <p:cNvSpPr>
            <a:spLocks noGrp="1"/>
          </p:cNvSpPr>
          <p:nvPr>
            <p:ph type="title"/>
          </p:nvPr>
        </p:nvSpPr>
        <p:spPr/>
        <p:txBody>
          <a:bodyPr/>
          <a:lstStyle/>
          <a:p>
            <a:r>
              <a:rPr lang="en-US" dirty="0"/>
              <a:t>Children’s Behavioral Problems Affect Length of Stay and Permanency Outcomes</a:t>
            </a:r>
          </a:p>
        </p:txBody>
      </p:sp>
      <p:sp>
        <p:nvSpPr>
          <p:cNvPr id="3" name="Content Placeholder 2">
            <a:extLst>
              <a:ext uri="{FF2B5EF4-FFF2-40B4-BE49-F238E27FC236}">
                <a16:creationId xmlns:a16="http://schemas.microsoft.com/office/drawing/2014/main" id="{29D711AA-B845-4EC4-990F-44722F1D4A52}"/>
              </a:ext>
            </a:extLst>
          </p:cNvPr>
          <p:cNvSpPr>
            <a:spLocks noGrp="1"/>
          </p:cNvSpPr>
          <p:nvPr>
            <p:ph idx="1"/>
          </p:nvPr>
        </p:nvSpPr>
        <p:spPr/>
        <p:txBody>
          <a:bodyPr>
            <a:normAutofit fontScale="92500" lnSpcReduction="10000"/>
          </a:bodyPr>
          <a:lstStyle/>
          <a:p>
            <a:pPr marL="0" indent="0">
              <a:buNone/>
            </a:pPr>
            <a:r>
              <a:rPr lang="en-US" dirty="0"/>
              <a:t>Children’s behavior problems increase the difficulty of stabilizing a child/ youth in care. A study based on a sample from the National Study of Child and Adolescent Well Being (NSCAW) found that children’s behavior problems became worse with every change in placement. </a:t>
            </a:r>
          </a:p>
          <a:p>
            <a:pPr marL="0" indent="0">
              <a:buNone/>
            </a:pPr>
            <a:endParaRPr lang="en-US" dirty="0"/>
          </a:p>
          <a:p>
            <a:pPr marL="0" indent="0">
              <a:buNone/>
            </a:pPr>
            <a:r>
              <a:rPr lang="en-US" dirty="0"/>
              <a:t>A recent survey found that youth in BRS placements averaged 6.5 placements prior to their first BRS placement. </a:t>
            </a:r>
          </a:p>
          <a:p>
            <a:pPr marL="0" indent="0">
              <a:buNone/>
            </a:pPr>
            <a:endParaRPr lang="en-US" dirty="0"/>
          </a:p>
          <a:p>
            <a:pPr marL="0" indent="0">
              <a:buNone/>
            </a:pPr>
            <a:r>
              <a:rPr lang="en-US" dirty="0"/>
              <a:t>Number of placements is less important than the number of unplanned placement changes. </a:t>
            </a:r>
          </a:p>
          <a:p>
            <a:pPr marL="0" indent="0">
              <a:buNone/>
            </a:pPr>
            <a:endParaRPr lang="en-US" dirty="0"/>
          </a:p>
        </p:txBody>
      </p:sp>
    </p:spTree>
    <p:extLst>
      <p:ext uri="{BB962C8B-B14F-4D97-AF65-F5344CB8AC3E}">
        <p14:creationId xmlns:p14="http://schemas.microsoft.com/office/powerpoint/2010/main" val="31028712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276</TotalTime>
  <Words>2342</Words>
  <Application>Microsoft Office PowerPoint</Application>
  <PresentationFormat>Widescreen</PresentationFormat>
  <Paragraphs>142</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Trebuchet MS</vt:lpstr>
      <vt:lpstr>Berlin</vt:lpstr>
      <vt:lpstr>When Does Foster Care Do More Harm  Than Good?</vt:lpstr>
      <vt:lpstr>‘Foster Care’ is an abstraction</vt:lpstr>
      <vt:lpstr>Length of Stay in Foster Care</vt:lpstr>
      <vt:lpstr>Foster Home Shortages</vt:lpstr>
      <vt:lpstr>Effects of Foster Home Shortages</vt:lpstr>
      <vt:lpstr>The Expectations of Foster Care Should Increase with Length of Stay.</vt:lpstr>
      <vt:lpstr>Foster Care Systems Can Be Dissected</vt:lpstr>
      <vt:lpstr>Age of Child Affects Permanent Plans </vt:lpstr>
      <vt:lpstr>Children’s Behavioral Problems Affect Length of Stay and Permanency Outcomes</vt:lpstr>
      <vt:lpstr>Placement Instability Affects Length of Stay and Rates of Exits to Permanency</vt:lpstr>
      <vt:lpstr>Permanent Planning Casualty Rate</vt:lpstr>
      <vt:lpstr>Behaviorally Troubled Children/Youth May Not Be Safe in Foster Care</vt:lpstr>
      <vt:lpstr>Rates of Child Maltreatment in Foster Care</vt:lpstr>
      <vt:lpstr>The Truth May Be Worse Than Studies Indicate </vt:lpstr>
      <vt:lpstr>Misuse of Psychotropic Medication</vt:lpstr>
      <vt:lpstr>A List of Questions</vt:lpstr>
      <vt:lpstr>List of Questions (cont.)</vt:lpstr>
      <vt:lpstr>Foster Care Outcomes </vt:lpstr>
      <vt:lpstr>Foster Care Alumni Struggle in Young Adulthood</vt:lpstr>
      <vt:lpstr>Foster Care Experiences of Children and Youth Vary Enormously</vt:lpstr>
      <vt:lpstr>Court Reviews Should Consider Children’s Experiences in Foster Care </vt:lpstr>
      <vt:lpstr>Foster Care Must Be Improved</vt:lpstr>
      <vt:lpstr>BRS Programs Must be Rebuilt </vt:lpstr>
      <vt:lpstr>A Cadre of Professional Foster Parents Should Be Developed</vt:lpstr>
      <vt:lpstr>Alternatives to Foster Care</vt:lpstr>
      <vt:lpstr>DCYF Must Establish and Live by Workload Standards</vt:lpstr>
      <vt:lpstr>In Conclusion…</vt:lpstr>
      <vt:lpstr>Sources</vt:lpstr>
      <vt:lpstr>Survey of Foster Children/Youth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daisy compton</dc:creator>
  <cp:lastModifiedBy>daisy compton</cp:lastModifiedBy>
  <cp:revision>30</cp:revision>
  <dcterms:created xsi:type="dcterms:W3CDTF">2018-10-26T15:58:43Z</dcterms:created>
  <dcterms:modified xsi:type="dcterms:W3CDTF">2018-10-26T20:39:03Z</dcterms:modified>
</cp:coreProperties>
</file>