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52" r:id="rId5"/>
    <p:sldId id="356" r:id="rId6"/>
    <p:sldId id="340" r:id="rId7"/>
    <p:sldId id="341" r:id="rId8"/>
    <p:sldId id="339" r:id="rId9"/>
    <p:sldId id="348" r:id="rId10"/>
    <p:sldId id="349" r:id="rId11"/>
    <p:sldId id="342" r:id="rId12"/>
    <p:sldId id="344" r:id="rId13"/>
    <p:sldId id="353" r:id="rId14"/>
    <p:sldId id="354" r:id="rId15"/>
    <p:sldId id="355" r:id="rId16"/>
    <p:sldId id="346" r:id="rId17"/>
    <p:sldId id="34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CBCDA-EC1E-9751-8F2B-3AD6FBDAF19F}" v="3727" dt="2025-08-28T19:53:03.203"/>
    <p1510:client id="{BA7E74AF-9F28-F396-8A88-8EB2AE457FB1}" v="89" dt="2025-08-27T23:45:53.784"/>
  </p1510:revLst>
</p1510:revInfo>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accent4"/>
                </a:solidFill>
              </a:defRPr>
            </a:lvl1pPr>
          </a:lstStyle>
          <a:p>
            <a:r>
              <a:rPr lang="en-US"/>
              <a:t>Title</a:t>
            </a:r>
          </a:p>
        </p:txBody>
      </p:sp>
      <p:sp>
        <p:nvSpPr>
          <p:cNvPr id="3" name="Subtitle 2"/>
          <p:cNvSpPr>
            <a:spLocks noGrp="1"/>
          </p:cNvSpPr>
          <p:nvPr>
            <p:ph type="subTitle" idx="1" hasCustomPrompt="1"/>
          </p:nvPr>
        </p:nvSpPr>
        <p:spPr>
          <a:xfrm>
            <a:off x="1524000" y="3602038"/>
            <a:ext cx="9144000" cy="410125"/>
          </a:xfrm>
        </p:spPr>
        <p:txBody>
          <a:bodyPr/>
          <a:lstStyle>
            <a:lvl1pPr marL="0" indent="0" algn="ctr">
              <a:buNone/>
              <a:defRPr sz="2400">
                <a:solidFill>
                  <a:schemeClr val="bg2">
                    <a:lumMod val="1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Location</a:t>
            </a:r>
          </a:p>
        </p:txBody>
      </p:sp>
      <p:sp>
        <p:nvSpPr>
          <p:cNvPr id="17" name="TextBox 16"/>
          <p:cNvSpPr txBox="1"/>
          <p:nvPr userDrawn="1"/>
        </p:nvSpPr>
        <p:spPr>
          <a:xfrm>
            <a:off x="3797559" y="4943993"/>
            <a:ext cx="4516017" cy="369332"/>
          </a:xfrm>
          <a:prstGeom prst="rect">
            <a:avLst/>
          </a:prstGeom>
          <a:noFill/>
        </p:spPr>
        <p:txBody>
          <a:bodyPr wrap="square" rtlCol="0">
            <a:spAutoFit/>
          </a:bodyPr>
          <a:lstStyle/>
          <a:p>
            <a:pPr algn="ctr"/>
            <a:r>
              <a:rPr lang="en-US">
                <a:solidFill>
                  <a:schemeClr val="tx2"/>
                </a:solidFill>
                <a:hlinkClick r:id="rId2"/>
              </a:rPr>
              <a:t>www.dcyf.wa.gov</a:t>
            </a:r>
            <a:endParaRPr lang="en-US">
              <a:solidFill>
                <a:schemeClr val="tx2"/>
              </a:solidFill>
            </a:endParaRPr>
          </a:p>
        </p:txBody>
      </p:sp>
      <p:sp>
        <p:nvSpPr>
          <p:cNvPr id="4" name="Footer Placeholder 3">
            <a:extLst>
              <a:ext uri="{FF2B5EF4-FFF2-40B4-BE49-F238E27FC236}">
                <a16:creationId xmlns:a16="http://schemas.microsoft.com/office/drawing/2014/main" id="{E6B9EA84-B4AB-DAA3-B1BD-F0D16535F499}"/>
              </a:ext>
            </a:extLst>
          </p:cNvPr>
          <p:cNvSpPr>
            <a:spLocks noGrp="1"/>
          </p:cNvSpPr>
          <p:nvPr>
            <p:ph type="ftr" sz="quarter" idx="10"/>
          </p:nvPr>
        </p:nvSpPr>
        <p:spPr/>
        <p:txBody>
          <a:body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2"/>
              </a:rPr>
              <a:t>www.dcyf.wa.gov</a:t>
            </a:r>
            <a:endParaRPr lang="en-US"/>
          </a:p>
        </p:txBody>
      </p:sp>
      <p:sp>
        <p:nvSpPr>
          <p:cNvPr id="5" name="Slide Number Placeholder 4">
            <a:extLst>
              <a:ext uri="{FF2B5EF4-FFF2-40B4-BE49-F238E27FC236}">
                <a16:creationId xmlns:a16="http://schemas.microsoft.com/office/drawing/2014/main" id="{0EC62EAF-858E-8B70-C7C2-198EEB452F4C}"/>
              </a:ext>
            </a:extLst>
          </p:cNvPr>
          <p:cNvSpPr>
            <a:spLocks noGrp="1"/>
          </p:cNvSpPr>
          <p:nvPr>
            <p:ph type="sldNum" sz="quarter" idx="11"/>
          </p:nvPr>
        </p:nvSpPr>
        <p:spPr/>
        <p:txBody>
          <a:bodyPr/>
          <a:lstStyle/>
          <a:p>
            <a:fld id="{55580BBE-2B6C-4CEF-A856-D19FE1B75654}" type="slidenum">
              <a:rPr lang="en-US" smtClean="0"/>
              <a:pPr/>
              <a:t>‹#›</a:t>
            </a:fld>
            <a:endParaRPr lang="en-US"/>
          </a:p>
        </p:txBody>
      </p:sp>
    </p:spTree>
    <p:extLst>
      <p:ext uri="{BB962C8B-B14F-4D97-AF65-F5344CB8AC3E}">
        <p14:creationId xmlns:p14="http://schemas.microsoft.com/office/powerpoint/2010/main" val="22562724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FA8A-9922-B53A-03E1-DA41D43DD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7DE219-58F9-4C83-3E08-AD2AD779C9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89E6-0F1E-883B-9C40-9F72A20D9E0A}"/>
              </a:ext>
            </a:extLst>
          </p:cNvPr>
          <p:cNvSpPr>
            <a:spLocks noGrp="1"/>
          </p:cNvSpPr>
          <p:nvPr>
            <p:ph type="dt" sz="half" idx="10"/>
          </p:nvPr>
        </p:nvSpPr>
        <p:spPr/>
        <p:txBody>
          <a:bodyPr/>
          <a:lstStyle/>
          <a:p>
            <a:fld id="{DDF34ACF-94F8-46FE-B85F-2E4756D007E4}" type="datetimeFigureOut">
              <a:rPr lang="en-US" smtClean="0"/>
              <a:t>8/28/2025</a:t>
            </a:fld>
            <a:endParaRPr lang="en-US"/>
          </a:p>
        </p:txBody>
      </p:sp>
      <p:sp>
        <p:nvSpPr>
          <p:cNvPr id="5" name="Footer Placeholder 4">
            <a:extLst>
              <a:ext uri="{FF2B5EF4-FFF2-40B4-BE49-F238E27FC236}">
                <a16:creationId xmlns:a16="http://schemas.microsoft.com/office/drawing/2014/main" id="{4ADB84CB-D2BB-E8B5-1FC5-CDC80BD2A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756FD-C648-5CF4-9C93-552091A85B5B}"/>
              </a:ext>
            </a:extLst>
          </p:cNvPr>
          <p:cNvSpPr>
            <a:spLocks noGrp="1"/>
          </p:cNvSpPr>
          <p:nvPr>
            <p:ph type="sldNum" sz="quarter" idx="12"/>
          </p:nvPr>
        </p:nvSpPr>
        <p:spPr/>
        <p:txBody>
          <a:bodyPr/>
          <a:lstStyle/>
          <a:p>
            <a:fld id="{26104BCF-5649-47FA-A1E8-9FCF86498FAA}" type="slidenum">
              <a:rPr lang="en-US" smtClean="0"/>
              <a:t>‹#›</a:t>
            </a:fld>
            <a:endParaRPr lang="en-US"/>
          </a:p>
        </p:txBody>
      </p:sp>
    </p:spTree>
    <p:extLst>
      <p:ext uri="{BB962C8B-B14F-4D97-AF65-F5344CB8AC3E}">
        <p14:creationId xmlns:p14="http://schemas.microsoft.com/office/powerpoint/2010/main" val="73772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6"/>
            <a:ext cx="10515600" cy="1131166"/>
          </a:xfrm>
        </p:spPr>
        <p:txBody>
          <a:bodyPr anchor="b"/>
          <a:lstStyle>
            <a:lvl1pPr algn="ctr">
              <a:defRPr>
                <a:solidFill>
                  <a:schemeClr val="accent4"/>
                </a:solidFill>
              </a:defRPr>
            </a:lvl1pPr>
          </a:lstStyle>
          <a:p>
            <a:r>
              <a:rPr lang="en-US"/>
              <a:t>Title</a:t>
            </a:r>
          </a:p>
        </p:txBody>
      </p:sp>
      <p:sp>
        <p:nvSpPr>
          <p:cNvPr id="6" name="Content Placeholder 2"/>
          <p:cNvSpPr>
            <a:spLocks noGrp="1"/>
          </p:cNvSpPr>
          <p:nvPr>
            <p:ph idx="1" hasCustomPrompt="1"/>
          </p:nvPr>
        </p:nvSpPr>
        <p:spPr>
          <a:xfrm>
            <a:off x="838200" y="1649247"/>
            <a:ext cx="10515600" cy="3886580"/>
          </a:xfrm>
        </p:spPr>
        <p:txBody>
          <a:bodyPr/>
          <a:lstStyle>
            <a:lvl1pPr>
              <a:defRPr/>
            </a:lvl1pPr>
            <a:lvl2pPr>
              <a:defRPr/>
            </a:lvl2pPr>
          </a:lstStyle>
          <a:p>
            <a:pPr lvl="0"/>
            <a:r>
              <a:rPr lang="en-US"/>
              <a:t>Text</a:t>
            </a:r>
          </a:p>
          <a:p>
            <a:pPr lvl="1"/>
            <a:r>
              <a:rPr lang="en-US"/>
              <a:t>Text</a:t>
            </a:r>
          </a:p>
        </p:txBody>
      </p:sp>
      <p:sp>
        <p:nvSpPr>
          <p:cNvPr id="7"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2"/>
              </a:rPr>
              <a:t>www.dcyf.wa.gov</a:t>
            </a:r>
            <a:endParaRPr lang="en-US"/>
          </a:p>
        </p:txBody>
      </p:sp>
    </p:spTree>
    <p:extLst>
      <p:ext uri="{BB962C8B-B14F-4D97-AF65-F5344CB8AC3E}">
        <p14:creationId xmlns:p14="http://schemas.microsoft.com/office/powerpoint/2010/main" val="34487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009521"/>
            <a:ext cx="10515600" cy="2852737"/>
          </a:xfrm>
        </p:spPr>
        <p:txBody>
          <a:bodyPr anchor="b">
            <a:normAutofit/>
          </a:bodyPr>
          <a:lstStyle>
            <a:lvl1pPr algn="ctr">
              <a:defRPr sz="4000">
                <a:solidFill>
                  <a:schemeClr val="accent4"/>
                </a:solidFill>
              </a:defRPr>
            </a:lvl1pPr>
          </a:lstStyle>
          <a:p>
            <a:r>
              <a:rPr lang="en-US"/>
              <a:t>Title</a:t>
            </a:r>
          </a:p>
        </p:txBody>
      </p:sp>
      <p:sp>
        <p:nvSpPr>
          <p:cNvPr id="3" name="Text Placeholder 2"/>
          <p:cNvSpPr>
            <a:spLocks noGrp="1"/>
          </p:cNvSpPr>
          <p:nvPr>
            <p:ph type="body" idx="1" hasCustomPrompt="1"/>
          </p:nvPr>
        </p:nvSpPr>
        <p:spPr>
          <a:xfrm>
            <a:off x="831850" y="3889246"/>
            <a:ext cx="10515600" cy="1500187"/>
          </a:xfrm>
        </p:spPr>
        <p:txBody>
          <a:bodyPr/>
          <a:lstStyle>
            <a:lvl1pPr marL="0" indent="0">
              <a:buNone/>
              <a:defRPr sz="2400">
                <a:solidFill>
                  <a:schemeClr val="bg2">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a:t>
            </a:r>
          </a:p>
        </p:txBody>
      </p:sp>
      <p:sp>
        <p:nvSpPr>
          <p:cNvPr id="9"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2"/>
              </a:rPr>
              <a:t>www.dcyf.wa.gov</a:t>
            </a:r>
            <a:endParaRPr lang="en-US"/>
          </a:p>
        </p:txBody>
      </p:sp>
    </p:spTree>
    <p:extLst>
      <p:ext uri="{BB962C8B-B14F-4D97-AF65-F5344CB8AC3E}">
        <p14:creationId xmlns:p14="http://schemas.microsoft.com/office/powerpoint/2010/main" val="249594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649247"/>
            <a:ext cx="5181600" cy="3853629"/>
          </a:xfrm>
        </p:spPr>
        <p:txBody>
          <a:bodyPr/>
          <a:lstStyle>
            <a:lvl1pPr marL="0" indent="0">
              <a:buNone/>
              <a:defRPr/>
            </a:lvl1pPr>
            <a:lvl2pPr>
              <a:defRPr/>
            </a:lvl2pPr>
          </a:lstStyle>
          <a:p>
            <a:pPr lvl="0"/>
            <a:r>
              <a:rPr lang="en-US"/>
              <a:t>Text</a:t>
            </a:r>
          </a:p>
          <a:p>
            <a:pPr lvl="1"/>
            <a:r>
              <a:rPr lang="en-US"/>
              <a:t>Text</a:t>
            </a:r>
          </a:p>
        </p:txBody>
      </p:sp>
      <p:sp>
        <p:nvSpPr>
          <p:cNvPr id="4" name="Content Placeholder 3"/>
          <p:cNvSpPr>
            <a:spLocks noGrp="1"/>
          </p:cNvSpPr>
          <p:nvPr>
            <p:ph sz="half" idx="2" hasCustomPrompt="1"/>
          </p:nvPr>
        </p:nvSpPr>
        <p:spPr>
          <a:xfrm>
            <a:off x="6172200" y="1649247"/>
            <a:ext cx="5181600" cy="3853629"/>
          </a:xfrm>
        </p:spPr>
        <p:txBody>
          <a:bodyPr/>
          <a:lstStyle>
            <a:lvl1pPr marL="0" indent="0">
              <a:buFont typeface="Arial" panose="020B0604020202020204" pitchFamily="34" charset="0"/>
              <a:buNone/>
              <a:defRPr/>
            </a:lvl1pPr>
            <a:lvl2pPr>
              <a:defRPr/>
            </a:lvl2pPr>
          </a:lstStyle>
          <a:p>
            <a:pPr lvl="0"/>
            <a:r>
              <a:rPr lang="en-US"/>
              <a:t>Text</a:t>
            </a:r>
          </a:p>
          <a:p>
            <a:pPr lvl="1"/>
            <a:r>
              <a:rPr lang="en-US"/>
              <a:t>Text</a:t>
            </a:r>
          </a:p>
        </p:txBody>
      </p:sp>
      <p:sp>
        <p:nvSpPr>
          <p:cNvPr id="11" name="Title 1"/>
          <p:cNvSpPr>
            <a:spLocks noGrp="1"/>
          </p:cNvSpPr>
          <p:nvPr>
            <p:ph type="title" hasCustomPrompt="1"/>
          </p:nvPr>
        </p:nvSpPr>
        <p:spPr>
          <a:xfrm>
            <a:off x="838200" y="365126"/>
            <a:ext cx="10515600" cy="1131166"/>
          </a:xfrm>
        </p:spPr>
        <p:txBody>
          <a:bodyPr anchor="b"/>
          <a:lstStyle>
            <a:lvl1pPr algn="ctr">
              <a:defRPr>
                <a:solidFill>
                  <a:schemeClr val="accent4"/>
                </a:solidFill>
              </a:defRPr>
            </a:lvl1pPr>
          </a:lstStyle>
          <a:p>
            <a:r>
              <a:rPr lang="en-US"/>
              <a:t>Title</a:t>
            </a:r>
          </a:p>
        </p:txBody>
      </p:sp>
      <p:sp>
        <p:nvSpPr>
          <p:cNvPr id="10"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2"/>
              </a:rPr>
              <a:t>www.dcyf.wa.gov</a:t>
            </a:r>
            <a:endParaRPr lang="en-US"/>
          </a:p>
        </p:txBody>
      </p:sp>
    </p:spTree>
    <p:extLst>
      <p:ext uri="{BB962C8B-B14F-4D97-AF65-F5344CB8AC3E}">
        <p14:creationId xmlns:p14="http://schemas.microsoft.com/office/powerpoint/2010/main" val="146867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49247"/>
            <a:ext cx="5157787" cy="855828"/>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4" name="Content Placeholder 3"/>
          <p:cNvSpPr>
            <a:spLocks noGrp="1"/>
          </p:cNvSpPr>
          <p:nvPr>
            <p:ph sz="half" idx="2" hasCustomPrompt="1"/>
          </p:nvPr>
        </p:nvSpPr>
        <p:spPr>
          <a:xfrm>
            <a:off x="839788" y="2505075"/>
            <a:ext cx="5157787" cy="2964849"/>
          </a:xfrm>
        </p:spPr>
        <p:txBody>
          <a:bodyPr/>
          <a:lstStyle>
            <a:lvl1pPr>
              <a:defRPr/>
            </a:lvl1pPr>
          </a:lstStyle>
          <a:p>
            <a:pPr lvl="0"/>
            <a:r>
              <a:rPr lang="en-US"/>
              <a:t>Text</a:t>
            </a:r>
          </a:p>
        </p:txBody>
      </p:sp>
      <p:sp>
        <p:nvSpPr>
          <p:cNvPr id="5" name="Text Placeholder 4"/>
          <p:cNvSpPr>
            <a:spLocks noGrp="1"/>
          </p:cNvSpPr>
          <p:nvPr>
            <p:ph type="body" sz="quarter" idx="3" hasCustomPrompt="1"/>
          </p:nvPr>
        </p:nvSpPr>
        <p:spPr>
          <a:xfrm>
            <a:off x="6172200" y="1649247"/>
            <a:ext cx="5183188" cy="855828"/>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6" name="Content Placeholder 5"/>
          <p:cNvSpPr>
            <a:spLocks noGrp="1"/>
          </p:cNvSpPr>
          <p:nvPr>
            <p:ph sz="quarter" idx="4" hasCustomPrompt="1"/>
          </p:nvPr>
        </p:nvSpPr>
        <p:spPr>
          <a:xfrm>
            <a:off x="6172200" y="2505074"/>
            <a:ext cx="5183188" cy="2964849"/>
          </a:xfrm>
        </p:spPr>
        <p:txBody>
          <a:bodyPr/>
          <a:lstStyle>
            <a:lvl1pPr>
              <a:defRPr/>
            </a:lvl1pPr>
          </a:lstStyle>
          <a:p>
            <a:pPr lvl="0"/>
            <a:r>
              <a:rPr lang="en-US"/>
              <a:t>Text</a:t>
            </a:r>
          </a:p>
        </p:txBody>
      </p:sp>
      <p:sp>
        <p:nvSpPr>
          <p:cNvPr id="13" name="Title 1"/>
          <p:cNvSpPr>
            <a:spLocks noGrp="1"/>
          </p:cNvSpPr>
          <p:nvPr>
            <p:ph type="title" hasCustomPrompt="1"/>
          </p:nvPr>
        </p:nvSpPr>
        <p:spPr>
          <a:xfrm>
            <a:off x="838200" y="365126"/>
            <a:ext cx="10515600" cy="1131166"/>
          </a:xfrm>
        </p:spPr>
        <p:txBody>
          <a:bodyPr anchor="b"/>
          <a:lstStyle>
            <a:lvl1pPr algn="ctr">
              <a:defRPr>
                <a:solidFill>
                  <a:schemeClr val="accent4"/>
                </a:solidFill>
              </a:defRPr>
            </a:lvl1pPr>
          </a:lstStyle>
          <a:p>
            <a:r>
              <a:rPr lang="en-US"/>
              <a:t>Title</a:t>
            </a:r>
          </a:p>
        </p:txBody>
      </p:sp>
      <p:sp>
        <p:nvSpPr>
          <p:cNvPr id="12" name="Footer Placeholder 4"/>
          <p:cNvSpPr>
            <a:spLocks noGrp="1"/>
          </p:cNvSpPr>
          <p:nvPr>
            <p:ph type="ftr" sz="quarter" idx="10"/>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2"/>
              </a:rPr>
              <a:t>www.dcyf.wa.gov</a:t>
            </a:r>
            <a:endParaRPr lang="en-US"/>
          </a:p>
        </p:txBody>
      </p:sp>
    </p:spTree>
    <p:extLst>
      <p:ext uri="{BB962C8B-B14F-4D97-AF65-F5344CB8AC3E}">
        <p14:creationId xmlns:p14="http://schemas.microsoft.com/office/powerpoint/2010/main" val="258627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2"/>
              </a:rPr>
              <a:t>www.dcyf.wa.gov</a:t>
            </a:r>
            <a:endParaRPr lang="en-US"/>
          </a:p>
        </p:txBody>
      </p:sp>
    </p:spTree>
    <p:extLst>
      <p:ext uri="{BB962C8B-B14F-4D97-AF65-F5344CB8AC3E}">
        <p14:creationId xmlns:p14="http://schemas.microsoft.com/office/powerpoint/2010/main" val="21702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chemeClr val="accent4"/>
                </a:solidFill>
              </a:defRPr>
            </a:lvl1pPr>
          </a:lstStyle>
          <a:p>
            <a:r>
              <a:rPr lang="en-US"/>
              <a:t>Title</a:t>
            </a:r>
          </a:p>
        </p:txBody>
      </p:sp>
      <p:sp>
        <p:nvSpPr>
          <p:cNvPr id="3" name="Picture Placeholder 2"/>
          <p:cNvSpPr>
            <a:spLocks noGrp="1"/>
          </p:cNvSpPr>
          <p:nvPr>
            <p:ph type="pic" idx="1" hasCustomPrompt="1"/>
          </p:nvPr>
        </p:nvSpPr>
        <p:spPr>
          <a:xfrm>
            <a:off x="5183188" y="987425"/>
            <a:ext cx="6172200" cy="45549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Text</a:t>
            </a:r>
          </a:p>
        </p:txBody>
      </p:sp>
      <p:sp>
        <p:nvSpPr>
          <p:cNvPr id="4" name="Text Placeholder 3"/>
          <p:cNvSpPr>
            <a:spLocks noGrp="1"/>
          </p:cNvSpPr>
          <p:nvPr>
            <p:ph type="body" sz="half" idx="2" hasCustomPrompt="1"/>
          </p:nvPr>
        </p:nvSpPr>
        <p:spPr>
          <a:xfrm>
            <a:off x="839788" y="2057400"/>
            <a:ext cx="3932237" cy="34849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0"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2"/>
              </a:rPr>
              <a:t>www.dcyf.wa.gov</a:t>
            </a:r>
            <a:endParaRPr lang="en-US"/>
          </a:p>
        </p:txBody>
      </p:sp>
    </p:spTree>
    <p:extLst>
      <p:ext uri="{BB962C8B-B14F-4D97-AF65-F5344CB8AC3E}">
        <p14:creationId xmlns:p14="http://schemas.microsoft.com/office/powerpoint/2010/main" val="317588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663539"/>
            <a:ext cx="10515600" cy="3872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838200" y="365126"/>
            <a:ext cx="10515600" cy="1131166"/>
          </a:xfrm>
        </p:spPr>
        <p:txBody>
          <a:bodyPr anchor="b"/>
          <a:lstStyle>
            <a:lvl1pPr algn="ctr">
              <a:defRPr>
                <a:solidFill>
                  <a:schemeClr val="accent4"/>
                </a:solidFill>
              </a:defRPr>
            </a:lvl1pPr>
          </a:lstStyle>
          <a:p>
            <a:r>
              <a:rPr lang="en-US"/>
              <a:t>Title</a:t>
            </a:r>
          </a:p>
        </p:txBody>
      </p:sp>
      <p:sp>
        <p:nvSpPr>
          <p:cNvPr id="9"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2"/>
              </a:rPr>
              <a:t>www.dcyf.wa.gov</a:t>
            </a:r>
            <a:endParaRPr lang="en-US"/>
          </a:p>
        </p:txBody>
      </p:sp>
    </p:spTree>
    <p:extLst>
      <p:ext uri="{BB962C8B-B14F-4D97-AF65-F5344CB8AC3E}">
        <p14:creationId xmlns:p14="http://schemas.microsoft.com/office/powerpoint/2010/main" val="30929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137751"/>
          </a:xfrm>
        </p:spPr>
        <p:txBody>
          <a:bodyPr vert="eaVert"/>
          <a:lstStyle>
            <a:lvl1pPr>
              <a:defRPr>
                <a:solidFill>
                  <a:schemeClr val="accent4"/>
                </a:solidFill>
              </a:defRPr>
            </a:lvl1pPr>
          </a:lstStyle>
          <a:p>
            <a:r>
              <a:rPr lang="en-US"/>
              <a:t>Title</a:t>
            </a:r>
          </a:p>
        </p:txBody>
      </p:sp>
      <p:sp>
        <p:nvSpPr>
          <p:cNvPr id="3" name="Vertical Text Placeholder 2"/>
          <p:cNvSpPr>
            <a:spLocks noGrp="1"/>
          </p:cNvSpPr>
          <p:nvPr>
            <p:ph type="body" orient="vert" idx="1"/>
          </p:nvPr>
        </p:nvSpPr>
        <p:spPr>
          <a:xfrm>
            <a:off x="838200" y="365125"/>
            <a:ext cx="7734300" cy="51377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2"/>
              </a:rPr>
              <a:t>www.dcyf.wa.gov</a:t>
            </a:r>
            <a:endParaRPr lang="en-US"/>
          </a:p>
        </p:txBody>
      </p:sp>
    </p:spTree>
    <p:extLst>
      <p:ext uri="{BB962C8B-B14F-4D97-AF65-F5344CB8AC3E}">
        <p14:creationId xmlns:p14="http://schemas.microsoft.com/office/powerpoint/2010/main" val="217957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dcyf.wa.gov/"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102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1541966" y="6170638"/>
            <a:ext cx="326215" cy="322207"/>
          </a:xfrm>
          <a:prstGeom prst="rect">
            <a:avLst/>
          </a:prstGeom>
        </p:spPr>
        <p:txBody>
          <a:bodyPr lIns="0" tIns="0" rIns="0" bIns="0" anchor="ctr" anchorCtr="0"/>
          <a:lstStyle>
            <a:lvl1pPr algn="r">
              <a:defRPr sz="1200">
                <a:solidFill>
                  <a:schemeClr val="bg1"/>
                </a:solidFill>
              </a:defRPr>
            </a:lvl1pPr>
          </a:lstStyle>
          <a:p>
            <a:fld id="{55580BBE-2B6C-4CEF-A856-D19FE1B75654}" type="slidenum">
              <a:rPr lang="en-US" smtClean="0"/>
              <a:pPr/>
              <a:t>‹#›</a:t>
            </a:fld>
            <a:endParaRPr lang="en-US"/>
          </a:p>
        </p:txBody>
      </p:sp>
      <p:sp>
        <p:nvSpPr>
          <p:cNvPr id="11"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r>
              <a:rPr lang="en-US"/>
              <a:t>Original Date: Month XX, 20XX</a:t>
            </a:r>
          </a:p>
          <a:p>
            <a:r>
              <a:rPr lang="en-US"/>
              <a:t>Revised Date: Month XX, 20XX</a:t>
            </a:r>
          </a:p>
          <a:p>
            <a:r>
              <a:rPr lang="en-US" b="1">
                <a:solidFill>
                  <a:schemeClr val="tx1"/>
                </a:solidFill>
              </a:rPr>
              <a:t>Division</a:t>
            </a:r>
          </a:p>
          <a:p>
            <a:r>
              <a:rPr lang="en-US" i="1"/>
              <a:t>Approved for distribution by Name, Title</a:t>
            </a:r>
          </a:p>
          <a:p>
            <a:r>
              <a:rPr lang="en-US" b="1">
                <a:hlinkClick r:id="rId12"/>
              </a:rPr>
              <a:t>www.dcyf.wa.gov</a:t>
            </a:r>
            <a:endParaRPr lang="en-US"/>
          </a:p>
        </p:txBody>
      </p:sp>
      <p:sp>
        <p:nvSpPr>
          <p:cNvPr id="18" name="Slide Number Placeholder 2"/>
          <p:cNvSpPr txBox="1">
            <a:spLocks/>
          </p:cNvSpPr>
          <p:nvPr userDrawn="1"/>
        </p:nvSpPr>
        <p:spPr>
          <a:xfrm>
            <a:off x="11541966" y="6192404"/>
            <a:ext cx="478615" cy="3222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80BBE-2B6C-4CEF-A856-D19FE1B75654}" type="slidenum">
              <a:rPr lang="en-US" sz="1200" smtClean="0">
                <a:solidFill>
                  <a:schemeClr val="bg1"/>
                </a:solidFill>
              </a:rPr>
              <a:pPr algn="ctr"/>
              <a:t>‹#›</a:t>
            </a:fld>
            <a:endParaRPr lang="en-US" sz="1200">
              <a:solidFill>
                <a:schemeClr val="bg1"/>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6750" y="6075201"/>
            <a:ext cx="3023508" cy="513080"/>
          </a:xfrm>
          <a:prstGeom prst="rect">
            <a:avLst/>
          </a:prstGeom>
        </p:spPr>
      </p:pic>
    </p:spTree>
    <p:extLst>
      <p:ext uri="{BB962C8B-B14F-4D97-AF65-F5344CB8AC3E}">
        <p14:creationId xmlns:p14="http://schemas.microsoft.com/office/powerpoint/2010/main" val="407616461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55" r:id="rId6"/>
    <p:sldLayoutId id="2147483657" r:id="rId7"/>
    <p:sldLayoutId id="2147483658" r:id="rId8"/>
    <p:sldLayoutId id="2147483659" r:id="rId9"/>
    <p:sldLayoutId id="2147483663" r:id="rId10"/>
  </p:sldLayoutIdLst>
  <p:hf hdr="0"/>
  <p:txStyles>
    <p:titleStyle>
      <a:lvl1pPr algn="l" defTabSz="914400" rtl="0" eaLnBrk="1" latinLnBrk="0" hangingPunct="1">
        <a:lnSpc>
          <a:spcPct val="90000"/>
        </a:lnSpc>
        <a:spcBef>
          <a:spcPct val="0"/>
        </a:spcBef>
        <a:buNone/>
        <a:defRPr sz="4000" kern="1200">
          <a:solidFill>
            <a:schemeClr val="accent4"/>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cyf.wa.gov/sites/default/files/pdf/ConcreteGoodsGuide.pdf"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dcyf.wa.gov/services/housing-basic-needs/child-welfare-housing"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s://www.dcyf.wa.gov/publications-library?combine_1=cwp_0066&amp;combine=&amp;field_program_topic_2_value=All&amp;field_languages_available_value=Al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https://www.washingtonconnection.org/home/exploreoptions.go"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hyperlink" Target="https://childcareawarewa.org/" TargetMode="External"/><Relationship Id="rId5" Type="http://schemas.openxmlformats.org/officeDocument/2006/relationships/hyperlink" Target="https://helpmegrowwa.org/basic-needs" TargetMode="External"/><Relationship Id="rId4" Type="http://schemas.openxmlformats.org/officeDocument/2006/relationships/hyperlink" Target="https://www.dcyf.wa.gov/services/housing-basic-needs/basic-needs-community-resource-directory"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shawn.sivley@dcyf.wa.gov" TargetMode="External"/><Relationship Id="rId3" Type="http://schemas.openxmlformats.org/officeDocument/2006/relationships/hyperlink" Target="mailto:jesse.stigile@dcyf.wa.gov" TargetMode="External"/><Relationship Id="rId7" Type="http://schemas.openxmlformats.org/officeDocument/2006/relationships/hyperlink" Target="mailto:marie.preftes-arenz@dcyf.wa.gov" TargetMode="External"/><Relationship Id="rId12" Type="http://schemas.openxmlformats.org/officeDocument/2006/relationships/hyperlink" Target="mailto:michelle.balcom@dcyf.wa.gov"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hyperlink" Target="mailto:victoria.urbina@dcyf.wa.gov" TargetMode="External"/><Relationship Id="rId11" Type="http://schemas.openxmlformats.org/officeDocument/2006/relationships/hyperlink" Target="mailto:dcyf.housing@dcyf.wa.gov" TargetMode="External"/><Relationship Id="rId5" Type="http://schemas.openxmlformats.org/officeDocument/2006/relationships/hyperlink" Target="mailto:jessica.curry@dcyf.wa.gov" TargetMode="External"/><Relationship Id="rId10" Type="http://schemas.openxmlformats.org/officeDocument/2006/relationships/hyperlink" Target="mailto:stephanie.frazier@dcyf.wa.gov" TargetMode="External"/><Relationship Id="rId4" Type="http://schemas.openxmlformats.org/officeDocument/2006/relationships/hyperlink" Target="mailto:alexandra.job@dcyf.wa.gov" TargetMode="External"/><Relationship Id="rId9" Type="http://schemas.openxmlformats.org/officeDocument/2006/relationships/hyperlink" Target="mailto:betsy.rodgers@dcyf.wa.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hyperlink" Target="https://www.chapinhall.org/wp-content/uploads/Economic-Supports-deck.pdf" TargetMode="External"/><Relationship Id="rId3" Type="http://schemas.openxmlformats.org/officeDocument/2006/relationships/hyperlink" Target="https://journals.sagepub.com/doi/10.1177/1524838018756122" TargetMode="Externa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hyperlink" Target="https://www.sciencedirect.com/science/article/abs/pii/S0145213414001859?via%3Dihub" TargetMode="External"/><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direct.com/science/article/abs/pii/S019074091630336X?via%3Dihub"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ap.law.harvard.edu/wp-content/uploads/2015/07/sedlaknis.pdf"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hyperlink" Target="https://academic.oup.com/ije/article/47/3/780/4829682#supplementary-data" TargetMode="External"/><Relationship Id="rId4" Type="http://schemas.openxmlformats.org/officeDocument/2006/relationships/hyperlink" Target="https://selfsufficiencystandard.org/wp-content/uploads/2023/09/WA2021_Demo_SSS.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5.png"/><Relationship Id="rId18" Type="http://schemas.openxmlformats.org/officeDocument/2006/relationships/image" Target="../media/image46.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5.png"/><Relationship Id="rId2" Type="http://schemas.openxmlformats.org/officeDocument/2006/relationships/image" Target="../media/image2.jpeg"/><Relationship Id="rId16" Type="http://schemas.openxmlformats.org/officeDocument/2006/relationships/image" Target="../media/image44.svg"/><Relationship Id="rId1" Type="http://schemas.openxmlformats.org/officeDocument/2006/relationships/slideLayout" Target="../slideLayouts/slideLayout4.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3.png"/><Relationship Id="rId10" Type="http://schemas.openxmlformats.org/officeDocument/2006/relationships/image" Target="../media/image40.svg"/><Relationship Id="rId19" Type="http://schemas.openxmlformats.org/officeDocument/2006/relationships/hyperlink" Target="https://dcyf.wa.gov/sites/default/files/pdf/cw-policy/Caseworker_ConcreteGoods_%20GuideAug2024.pdf" TargetMode="External"/><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6353" y="1358949"/>
            <a:ext cx="9581965" cy="2387600"/>
          </a:xfrm>
        </p:spPr>
        <p:txBody>
          <a:bodyPr>
            <a:noAutofit/>
          </a:bodyPr>
          <a:lstStyle/>
          <a:p>
            <a:r>
              <a:rPr lang="en-US" sz="5000" dirty="0">
                <a:cs typeface="Arial"/>
              </a:rPr>
              <a:t>Concrete Goods and Basic Needs Supports for Families in </a:t>
            </a:r>
            <a:br>
              <a:rPr lang="en-US" sz="5000" dirty="0">
                <a:cs typeface="Arial"/>
              </a:rPr>
            </a:br>
            <a:r>
              <a:rPr lang="en-US" sz="5000" dirty="0">
                <a:cs typeface="Arial"/>
              </a:rPr>
              <a:t>Child Welfare</a:t>
            </a:r>
            <a:endParaRPr lang="en-US" dirty="0"/>
          </a:p>
        </p:txBody>
      </p:sp>
      <p:sp>
        <p:nvSpPr>
          <p:cNvPr id="3" name="TextBox 2">
            <a:extLst>
              <a:ext uri="{FF2B5EF4-FFF2-40B4-BE49-F238E27FC236}">
                <a16:creationId xmlns:a16="http://schemas.microsoft.com/office/drawing/2014/main" id="{D94A40C0-C4E4-7E5C-D2D8-247EC8FED82D}"/>
              </a:ext>
            </a:extLst>
          </p:cNvPr>
          <p:cNvSpPr txBox="1"/>
          <p:nvPr/>
        </p:nvSpPr>
        <p:spPr>
          <a:xfrm>
            <a:off x="3312319" y="3983225"/>
            <a:ext cx="5565640" cy="646331"/>
          </a:xfrm>
          <a:prstGeom prst="rect">
            <a:avLst/>
          </a:prstGeom>
          <a:solidFill>
            <a:schemeClr val="bg1"/>
          </a:solidFill>
        </p:spPr>
        <p:txBody>
          <a:bodyPr wrap="square" lIns="91440" tIns="45720" rIns="91440" bIns="45720" rtlCol="0" anchor="t">
            <a:spAutoFit/>
          </a:bodyPr>
          <a:lstStyle/>
          <a:p>
            <a:pPr algn="ctr"/>
            <a:r>
              <a:rPr lang="en-US" dirty="0">
                <a:solidFill>
                  <a:schemeClr val="bg2">
                    <a:lumMod val="10000"/>
                  </a:schemeClr>
                </a:solidFill>
              </a:rPr>
              <a:t>Jesse </a:t>
            </a:r>
            <a:r>
              <a:rPr lang="en-US" err="1">
                <a:solidFill>
                  <a:schemeClr val="bg2">
                    <a:lumMod val="10000"/>
                  </a:schemeClr>
                </a:solidFill>
              </a:rPr>
              <a:t>Stigile</a:t>
            </a:r>
            <a:r>
              <a:rPr lang="en-US" dirty="0">
                <a:solidFill>
                  <a:schemeClr val="bg2">
                    <a:lumMod val="10000"/>
                  </a:schemeClr>
                </a:solidFill>
              </a:rPr>
              <a:t> | Community Support Services Manager</a:t>
            </a:r>
          </a:p>
          <a:p>
            <a:pPr algn="ctr"/>
            <a:r>
              <a:rPr lang="en-US" i="1" dirty="0">
                <a:solidFill>
                  <a:schemeClr val="bg2">
                    <a:lumMod val="10000"/>
                  </a:schemeClr>
                </a:solidFill>
                <a:ea typeface="Calibri"/>
                <a:cs typeface="Calibri"/>
              </a:rPr>
              <a:t>Department of Children, Youth, and Families (DCYF)</a:t>
            </a:r>
          </a:p>
        </p:txBody>
      </p:sp>
      <p:sp>
        <p:nvSpPr>
          <p:cNvPr id="5" name="TextBox 4">
            <a:extLst>
              <a:ext uri="{FF2B5EF4-FFF2-40B4-BE49-F238E27FC236}">
                <a16:creationId xmlns:a16="http://schemas.microsoft.com/office/drawing/2014/main" id="{27524483-9657-3BFB-D39A-814A3ECB32E1}"/>
              </a:ext>
            </a:extLst>
          </p:cNvPr>
          <p:cNvSpPr txBox="1"/>
          <p:nvPr/>
        </p:nvSpPr>
        <p:spPr>
          <a:xfrm>
            <a:off x="3312319" y="5263657"/>
            <a:ext cx="5565640" cy="338554"/>
          </a:xfrm>
          <a:prstGeom prst="rect">
            <a:avLst/>
          </a:prstGeom>
          <a:solidFill>
            <a:schemeClr val="bg1"/>
          </a:solidFill>
        </p:spPr>
        <p:txBody>
          <a:bodyPr wrap="square" lIns="91440" tIns="45720" rIns="91440" bIns="45720" rtlCol="0" anchor="t">
            <a:spAutoFit/>
          </a:bodyPr>
          <a:lstStyle/>
          <a:p>
            <a:pPr algn="ctr"/>
            <a:r>
              <a:rPr lang="en-US" sz="1600" i="1" dirty="0">
                <a:solidFill>
                  <a:schemeClr val="bg2">
                    <a:lumMod val="10000"/>
                  </a:schemeClr>
                </a:solidFill>
              </a:rPr>
              <a:t>August 28, 2025</a:t>
            </a:r>
          </a:p>
        </p:txBody>
      </p:sp>
    </p:spTree>
    <p:extLst>
      <p:ext uri="{BB962C8B-B14F-4D97-AF65-F5344CB8AC3E}">
        <p14:creationId xmlns:p14="http://schemas.microsoft.com/office/powerpoint/2010/main" val="278856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4B3A6-B582-7856-E66F-2E92EE7D5D2F}"/>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1C27504B-1996-78F7-9099-F39C7E04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43" name="Rectangle 42">
            <a:extLst>
              <a:ext uri="{FF2B5EF4-FFF2-40B4-BE49-F238E27FC236}">
                <a16:creationId xmlns:a16="http://schemas.microsoft.com/office/drawing/2014/main" id="{CCB0F43D-BE09-7A68-727B-C558EFF31781}"/>
              </a:ext>
            </a:extLst>
          </p:cNvPr>
          <p:cNvSpPr/>
          <p:nvPr/>
        </p:nvSpPr>
        <p:spPr>
          <a:xfrm>
            <a:off x="-1" y="-19050"/>
            <a:ext cx="13205861" cy="6897537"/>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AB68C50-FB46-4141-1BB8-ABCAD154E150}"/>
              </a:ext>
            </a:extLst>
          </p:cNvPr>
          <p:cNvSpPr txBox="1"/>
          <p:nvPr/>
        </p:nvSpPr>
        <p:spPr>
          <a:xfrm>
            <a:off x="714556" y="655368"/>
            <a:ext cx="910530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Light"/>
                <a:ea typeface="Calibri Light"/>
                <a:cs typeface="Calibri Light"/>
              </a:rPr>
              <a:t>Concrete Goods through In-Home Services</a:t>
            </a:r>
          </a:p>
        </p:txBody>
      </p:sp>
      <p:sp>
        <p:nvSpPr>
          <p:cNvPr id="2" name="Content Placeholder 1">
            <a:extLst>
              <a:ext uri="{FF2B5EF4-FFF2-40B4-BE49-F238E27FC236}">
                <a16:creationId xmlns:a16="http://schemas.microsoft.com/office/drawing/2014/main" id="{287EC219-7B4B-81AD-465A-E9E92CA5AFA2}"/>
              </a:ext>
            </a:extLst>
          </p:cNvPr>
          <p:cNvSpPr txBox="1">
            <a:spLocks/>
          </p:cNvSpPr>
          <p:nvPr/>
        </p:nvSpPr>
        <p:spPr>
          <a:xfrm>
            <a:off x="732697" y="1279234"/>
            <a:ext cx="6876416" cy="1218902"/>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999"/>
              </a:lnSpc>
              <a:spcBef>
                <a:spcPts val="500"/>
              </a:spcBef>
              <a:spcAft>
                <a:spcPts val="800"/>
              </a:spcAft>
            </a:pPr>
            <a:r>
              <a:rPr lang="en-US" sz="2000" dirty="0">
                <a:solidFill>
                  <a:srgbClr val="333333"/>
                </a:solidFill>
                <a:ea typeface="+mn-lt"/>
                <a:cs typeface="+mn-lt"/>
              </a:rPr>
              <a:t>Goods and services distributed by contracted In-Home Service Providers to engage families, strengthen access to services, and support child safety, well-being, and permanency outcomes.</a:t>
            </a:r>
          </a:p>
          <a:p>
            <a:pPr>
              <a:lnSpc>
                <a:spcPct val="114000"/>
              </a:lnSpc>
              <a:spcBef>
                <a:spcPts val="500"/>
              </a:spcBef>
              <a:spcAft>
                <a:spcPts val="800"/>
              </a:spcAft>
            </a:pPr>
            <a:endParaRPr lang="en-US" sz="1800">
              <a:solidFill>
                <a:schemeClr val="bg1">
                  <a:lumMod val="10000"/>
                </a:schemeClr>
              </a:solidFill>
              <a:latin typeface="+mj-lt"/>
              <a:ea typeface="Calibri"/>
              <a:cs typeface="Calibri"/>
            </a:endParaRPr>
          </a:p>
        </p:txBody>
      </p:sp>
      <p:sp>
        <p:nvSpPr>
          <p:cNvPr id="6" name="Rectangle: Rounded Corners 5">
            <a:extLst>
              <a:ext uri="{FF2B5EF4-FFF2-40B4-BE49-F238E27FC236}">
                <a16:creationId xmlns:a16="http://schemas.microsoft.com/office/drawing/2014/main" id="{9D41D3E6-CA60-FFBD-9242-12CA5CC87DAA}"/>
              </a:ext>
            </a:extLst>
          </p:cNvPr>
          <p:cNvSpPr/>
          <p:nvPr/>
        </p:nvSpPr>
        <p:spPr>
          <a:xfrm>
            <a:off x="785220" y="3639935"/>
            <a:ext cx="2821720" cy="658366"/>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t>Intensive Family Preservation Services (Homebuilders)</a:t>
            </a:r>
            <a:endParaRPr lang="en-US" sz="1400" b="1" dirty="0">
              <a:ea typeface="Calibri"/>
              <a:cs typeface="Calibri"/>
            </a:endParaRPr>
          </a:p>
        </p:txBody>
      </p:sp>
      <p:sp>
        <p:nvSpPr>
          <p:cNvPr id="41" name="Rectangle: Rounded Corners 40">
            <a:extLst>
              <a:ext uri="{FF2B5EF4-FFF2-40B4-BE49-F238E27FC236}">
                <a16:creationId xmlns:a16="http://schemas.microsoft.com/office/drawing/2014/main" id="{0D291711-FE82-6272-9E62-92DEF658527B}"/>
              </a:ext>
            </a:extLst>
          </p:cNvPr>
          <p:cNvSpPr/>
          <p:nvPr/>
        </p:nvSpPr>
        <p:spPr>
          <a:xfrm>
            <a:off x="7953638" y="3776999"/>
            <a:ext cx="3632158" cy="2283396"/>
          </a:xfrm>
          <a:prstGeom prst="roundRect">
            <a:avLst>
              <a:gd name="adj" fmla="val 4486"/>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82880">
              <a:spcAft>
                <a:spcPts val="1000"/>
              </a:spcAft>
            </a:pPr>
            <a:r>
              <a:rPr lang="en-US" sz="1600" b="1" dirty="0">
                <a:solidFill>
                  <a:schemeClr val="bg2">
                    <a:lumMod val="10000"/>
                  </a:schemeClr>
                </a:solidFill>
                <a:latin typeface="+mj-lt"/>
                <a:cs typeface="Calibri Light"/>
              </a:rPr>
              <a:t>In-Home Service Providers: </a:t>
            </a:r>
            <a:endParaRPr lang="en-US" dirty="0">
              <a:solidFill>
                <a:schemeClr val="bg2">
                  <a:lumMod val="10000"/>
                </a:schemeClr>
              </a:solidFill>
              <a:latin typeface="+mj-lt"/>
              <a:cs typeface="Calibri" panose="020F0502020204030204"/>
            </a:endParaRPr>
          </a:p>
          <a:p>
            <a:pPr marL="182880">
              <a:spcAft>
                <a:spcPts val="1000"/>
              </a:spcAft>
            </a:pPr>
            <a:r>
              <a:rPr lang="en-US" sz="1600" dirty="0">
                <a:solidFill>
                  <a:schemeClr val="bg2">
                    <a:lumMod val="10000"/>
                  </a:schemeClr>
                </a:solidFill>
                <a:latin typeface="+mj-lt"/>
                <a:cs typeface="Calibri Light"/>
              </a:rPr>
              <a:t>$75 for family engagement; up to $500 per case as approved by Caseworker.</a:t>
            </a:r>
            <a:endParaRPr lang="en-US">
              <a:solidFill>
                <a:schemeClr val="bg2">
                  <a:lumMod val="10000"/>
                </a:schemeClr>
              </a:solidFill>
              <a:ea typeface="Calibri" panose="020F0502020204030204"/>
              <a:cs typeface="Calibri" panose="020F0502020204030204"/>
            </a:endParaRPr>
          </a:p>
          <a:p>
            <a:pPr marL="182880">
              <a:lnSpc>
                <a:spcPct val="113999"/>
              </a:lnSpc>
              <a:spcAft>
                <a:spcPts val="500"/>
              </a:spcAft>
            </a:pPr>
            <a:r>
              <a:rPr lang="en-US" sz="1600" i="1" dirty="0">
                <a:solidFill>
                  <a:schemeClr val="bg2">
                    <a:lumMod val="10000"/>
                  </a:schemeClr>
                </a:solidFill>
                <a:latin typeface="+mj-lt"/>
                <a:ea typeface="Calibri"/>
                <a:cs typeface="Calibri Light"/>
                <a:hlinkClick r:id="rId3">
                  <a:extLst>
                    <a:ext uri="{A12FA001-AC4F-418D-AE19-62706E023703}">
                      <ahyp:hlinkClr xmlns:ahyp="http://schemas.microsoft.com/office/drawing/2018/hyperlinkcolor" val="tx"/>
                    </a:ext>
                  </a:extLst>
                </a:hlinkClick>
              </a:rPr>
              <a:t>CIHS Provider Concrete Goods Guide</a:t>
            </a:r>
            <a:endParaRPr lang="en-US" sz="1600" i="1" dirty="0">
              <a:solidFill>
                <a:schemeClr val="bg2">
                  <a:lumMod val="10000"/>
                </a:schemeClr>
              </a:solidFill>
              <a:latin typeface="+mj-lt"/>
              <a:ea typeface="Calibri"/>
              <a:cs typeface="Calibri Light"/>
            </a:endParaRPr>
          </a:p>
        </p:txBody>
      </p:sp>
      <p:sp>
        <p:nvSpPr>
          <p:cNvPr id="4" name="Rectangle: Rounded Corners 3">
            <a:extLst>
              <a:ext uri="{FF2B5EF4-FFF2-40B4-BE49-F238E27FC236}">
                <a16:creationId xmlns:a16="http://schemas.microsoft.com/office/drawing/2014/main" id="{F5D6569B-6AD0-9A7E-0C25-9B44B87DE1AC}"/>
              </a:ext>
            </a:extLst>
          </p:cNvPr>
          <p:cNvSpPr/>
          <p:nvPr/>
        </p:nvSpPr>
        <p:spPr>
          <a:xfrm>
            <a:off x="785219" y="2756983"/>
            <a:ext cx="2821720" cy="658366"/>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t>Family Preservation Services</a:t>
            </a:r>
            <a:endParaRPr lang="en-US" sz="2000" dirty="0"/>
          </a:p>
        </p:txBody>
      </p:sp>
      <p:sp>
        <p:nvSpPr>
          <p:cNvPr id="5" name="Rectangle: Rounded Corners 4">
            <a:extLst>
              <a:ext uri="{FF2B5EF4-FFF2-40B4-BE49-F238E27FC236}">
                <a16:creationId xmlns:a16="http://schemas.microsoft.com/office/drawing/2014/main" id="{101719BC-56CB-954A-E52E-B876D0F46C0D}"/>
              </a:ext>
            </a:extLst>
          </p:cNvPr>
          <p:cNvSpPr/>
          <p:nvPr/>
        </p:nvSpPr>
        <p:spPr>
          <a:xfrm>
            <a:off x="785219" y="4522888"/>
            <a:ext cx="2821720" cy="658366"/>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ea typeface="Calibri"/>
                <a:cs typeface="Calibri"/>
              </a:rPr>
              <a:t>Functional Family Therapy</a:t>
            </a:r>
          </a:p>
        </p:txBody>
      </p:sp>
      <p:sp>
        <p:nvSpPr>
          <p:cNvPr id="7" name="Rectangle: Rounded Corners 6">
            <a:extLst>
              <a:ext uri="{FF2B5EF4-FFF2-40B4-BE49-F238E27FC236}">
                <a16:creationId xmlns:a16="http://schemas.microsoft.com/office/drawing/2014/main" id="{9FB10DA0-5E01-A88F-2977-0F9ED471D43A}"/>
              </a:ext>
            </a:extLst>
          </p:cNvPr>
          <p:cNvSpPr/>
          <p:nvPr/>
        </p:nvSpPr>
        <p:spPr>
          <a:xfrm>
            <a:off x="785218" y="5405840"/>
            <a:ext cx="2821720" cy="658366"/>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ea typeface="Calibri"/>
                <a:cs typeface="Calibri"/>
              </a:rPr>
              <a:t>Positive Parenting Program (Triple P)</a:t>
            </a:r>
          </a:p>
        </p:txBody>
      </p:sp>
      <p:sp>
        <p:nvSpPr>
          <p:cNvPr id="8" name="Rectangle: Rounded Corners 7">
            <a:extLst>
              <a:ext uri="{FF2B5EF4-FFF2-40B4-BE49-F238E27FC236}">
                <a16:creationId xmlns:a16="http://schemas.microsoft.com/office/drawing/2014/main" id="{70693C36-CE25-49B0-F234-D7938DD90629}"/>
              </a:ext>
            </a:extLst>
          </p:cNvPr>
          <p:cNvSpPr/>
          <p:nvPr/>
        </p:nvSpPr>
        <p:spPr>
          <a:xfrm>
            <a:off x="3896717" y="2756982"/>
            <a:ext cx="2821720" cy="658366"/>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ea typeface="Calibri"/>
                <a:cs typeface="Calibri"/>
              </a:rPr>
              <a:t>Project </a:t>
            </a:r>
            <a:r>
              <a:rPr lang="en-US" sz="1400" b="1" dirty="0" err="1">
                <a:ea typeface="Calibri"/>
                <a:cs typeface="Calibri"/>
              </a:rPr>
              <a:t>SafeCare</a:t>
            </a:r>
            <a:endParaRPr lang="en-US" sz="2000" dirty="0" err="1"/>
          </a:p>
        </p:txBody>
      </p:sp>
      <p:sp>
        <p:nvSpPr>
          <p:cNvPr id="9" name="Rectangle: Rounded Corners 8">
            <a:extLst>
              <a:ext uri="{FF2B5EF4-FFF2-40B4-BE49-F238E27FC236}">
                <a16:creationId xmlns:a16="http://schemas.microsoft.com/office/drawing/2014/main" id="{B99577CB-39CE-E6FB-D880-AD9D5D59D9EC}"/>
              </a:ext>
            </a:extLst>
          </p:cNvPr>
          <p:cNvSpPr/>
          <p:nvPr/>
        </p:nvSpPr>
        <p:spPr>
          <a:xfrm>
            <a:off x="3878573" y="3639934"/>
            <a:ext cx="2821720" cy="658366"/>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ea typeface="Calibri"/>
                <a:cs typeface="Calibri"/>
              </a:rPr>
              <a:t>Promoting First Relationships</a:t>
            </a:r>
            <a:endParaRPr lang="en-US" sz="2000" dirty="0"/>
          </a:p>
        </p:txBody>
      </p:sp>
      <p:sp>
        <p:nvSpPr>
          <p:cNvPr id="10" name="Rectangle: Rounded Corners 9">
            <a:extLst>
              <a:ext uri="{FF2B5EF4-FFF2-40B4-BE49-F238E27FC236}">
                <a16:creationId xmlns:a16="http://schemas.microsoft.com/office/drawing/2014/main" id="{25D02FE5-5D9E-43A8-01B1-94BC2A41AD2E}"/>
              </a:ext>
            </a:extLst>
          </p:cNvPr>
          <p:cNvSpPr/>
          <p:nvPr/>
        </p:nvSpPr>
        <p:spPr>
          <a:xfrm>
            <a:off x="3896715" y="4522885"/>
            <a:ext cx="2821720" cy="658366"/>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ea typeface="Calibri"/>
                <a:cs typeface="Calibri"/>
              </a:rPr>
              <a:t>Incredible Years</a:t>
            </a:r>
            <a:endParaRPr lang="en-US" sz="2000" dirty="0"/>
          </a:p>
        </p:txBody>
      </p:sp>
      <p:sp>
        <p:nvSpPr>
          <p:cNvPr id="12" name="Rectangle: Rounded Corners 11">
            <a:extLst>
              <a:ext uri="{FF2B5EF4-FFF2-40B4-BE49-F238E27FC236}">
                <a16:creationId xmlns:a16="http://schemas.microsoft.com/office/drawing/2014/main" id="{4EFE31C0-43FE-7FC5-6D82-8EF05531C028}"/>
              </a:ext>
            </a:extLst>
          </p:cNvPr>
          <p:cNvSpPr/>
          <p:nvPr/>
        </p:nvSpPr>
        <p:spPr>
          <a:xfrm>
            <a:off x="3896714" y="5405837"/>
            <a:ext cx="2821720" cy="658366"/>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ea typeface="Calibri"/>
                <a:cs typeface="Calibri"/>
              </a:rPr>
              <a:t>Parent Child Interaction Therapy</a:t>
            </a:r>
            <a:endParaRPr lang="en-US" sz="2000" dirty="0"/>
          </a:p>
        </p:txBody>
      </p:sp>
    </p:spTree>
    <p:extLst>
      <p:ext uri="{BB962C8B-B14F-4D97-AF65-F5344CB8AC3E}">
        <p14:creationId xmlns:p14="http://schemas.microsoft.com/office/powerpoint/2010/main" val="170151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46A82-0B66-8C6B-7472-AB925613BEE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FCB991F-EB00-C97C-19C0-7B79333319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10" name="Rectangle 9">
            <a:extLst>
              <a:ext uri="{FF2B5EF4-FFF2-40B4-BE49-F238E27FC236}">
                <a16:creationId xmlns:a16="http://schemas.microsoft.com/office/drawing/2014/main" id="{2FAD8725-1E5A-9523-3718-010B31406B35}"/>
              </a:ext>
            </a:extLst>
          </p:cNvPr>
          <p:cNvSpPr/>
          <p:nvPr/>
        </p:nvSpPr>
        <p:spPr>
          <a:xfrm>
            <a:off x="-1" y="-19050"/>
            <a:ext cx="13205861" cy="6897537"/>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EC68E14-8F88-D288-8DF0-D2FC6BF3DD6A}"/>
              </a:ext>
            </a:extLst>
          </p:cNvPr>
          <p:cNvSpPr txBox="1"/>
          <p:nvPr/>
        </p:nvSpPr>
        <p:spPr>
          <a:xfrm>
            <a:off x="641984" y="519297"/>
            <a:ext cx="91778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Light"/>
                <a:ea typeface="Calibri Light"/>
                <a:cs typeface="Calibri Light"/>
              </a:rPr>
              <a:t>Concrete Goods to Low-Income Families</a:t>
            </a:r>
            <a:br>
              <a:rPr lang="en-US" sz="2800" dirty="0">
                <a:latin typeface="Calibri Light"/>
                <a:ea typeface="Calibri Light"/>
                <a:cs typeface="Calibri Light"/>
              </a:rPr>
            </a:br>
            <a:r>
              <a:rPr lang="en-US" sz="2000" b="1" i="1" dirty="0">
                <a:latin typeface="Calibri"/>
                <a:ea typeface="Calibri Light"/>
                <a:cs typeface="Calibri Light"/>
              </a:rPr>
              <a:t>Community-Based Prevention</a:t>
            </a:r>
          </a:p>
        </p:txBody>
      </p:sp>
      <p:sp>
        <p:nvSpPr>
          <p:cNvPr id="3" name="Content Placeholder 1">
            <a:extLst>
              <a:ext uri="{FF2B5EF4-FFF2-40B4-BE49-F238E27FC236}">
                <a16:creationId xmlns:a16="http://schemas.microsoft.com/office/drawing/2014/main" id="{D1E585B2-0102-374A-8038-A3CA13C8B2D4}"/>
              </a:ext>
            </a:extLst>
          </p:cNvPr>
          <p:cNvSpPr txBox="1">
            <a:spLocks/>
          </p:cNvSpPr>
          <p:nvPr/>
        </p:nvSpPr>
        <p:spPr>
          <a:xfrm>
            <a:off x="641984" y="1452621"/>
            <a:ext cx="7271023" cy="1779272"/>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999"/>
              </a:lnSpc>
              <a:spcBef>
                <a:spcPts val="500"/>
              </a:spcBef>
              <a:spcAft>
                <a:spcPts val="800"/>
              </a:spcAft>
            </a:pPr>
            <a:r>
              <a:rPr lang="en-US" dirty="0">
                <a:solidFill>
                  <a:schemeClr val="bg1">
                    <a:lumMod val="10000"/>
                  </a:schemeClr>
                </a:solidFill>
                <a:ea typeface="+mn-lt"/>
                <a:cs typeface="+mn-lt"/>
              </a:rPr>
              <a:t>In State Fiscal Year 2024 (SFY24), 87 organizations provided approximately $1.9 million in concrete goods to 59,820 families across the state. Various organizations, including early learning programs, family resource centers, food banks, and social service organizations purchased and distributed concrete goods to low-income families.</a:t>
            </a:r>
          </a:p>
        </p:txBody>
      </p:sp>
      <p:graphicFrame>
        <p:nvGraphicFramePr>
          <p:cNvPr id="11" name="Table 10">
            <a:extLst>
              <a:ext uri="{FF2B5EF4-FFF2-40B4-BE49-F238E27FC236}">
                <a16:creationId xmlns:a16="http://schemas.microsoft.com/office/drawing/2014/main" id="{610005FA-A3D6-2772-FEBD-5CFE9F0A35DF}"/>
              </a:ext>
            </a:extLst>
          </p:cNvPr>
          <p:cNvGraphicFramePr>
            <a:graphicFrameLocks noGrp="1"/>
          </p:cNvGraphicFramePr>
          <p:nvPr>
            <p:extLst>
              <p:ext uri="{D42A27DB-BD31-4B8C-83A1-F6EECF244321}">
                <p14:modId xmlns:p14="http://schemas.microsoft.com/office/powerpoint/2010/main" val="807828369"/>
              </p:ext>
            </p:extLst>
          </p:nvPr>
        </p:nvGraphicFramePr>
        <p:xfrm>
          <a:off x="732609" y="3734090"/>
          <a:ext cx="8091900" cy="1319536"/>
        </p:xfrm>
        <a:graphic>
          <a:graphicData uri="http://schemas.openxmlformats.org/drawingml/2006/table">
            <a:tbl>
              <a:tblPr firstRow="1" bandRow="1">
                <a:tableStyleId>{5C22544A-7EE6-4342-B048-85BDC9FD1C3A}</a:tableStyleId>
              </a:tblPr>
              <a:tblGrid>
                <a:gridCol w="2022975">
                  <a:extLst>
                    <a:ext uri="{9D8B030D-6E8A-4147-A177-3AD203B41FA5}">
                      <a16:colId xmlns:a16="http://schemas.microsoft.com/office/drawing/2014/main" val="1826610425"/>
                    </a:ext>
                  </a:extLst>
                </a:gridCol>
                <a:gridCol w="2022975">
                  <a:extLst>
                    <a:ext uri="{9D8B030D-6E8A-4147-A177-3AD203B41FA5}">
                      <a16:colId xmlns:a16="http://schemas.microsoft.com/office/drawing/2014/main" val="672235816"/>
                    </a:ext>
                  </a:extLst>
                </a:gridCol>
                <a:gridCol w="2022975">
                  <a:extLst>
                    <a:ext uri="{9D8B030D-6E8A-4147-A177-3AD203B41FA5}">
                      <a16:colId xmlns:a16="http://schemas.microsoft.com/office/drawing/2014/main" val="3107455079"/>
                    </a:ext>
                  </a:extLst>
                </a:gridCol>
                <a:gridCol w="2022975">
                  <a:extLst>
                    <a:ext uri="{9D8B030D-6E8A-4147-A177-3AD203B41FA5}">
                      <a16:colId xmlns:a16="http://schemas.microsoft.com/office/drawing/2014/main" val="55700764"/>
                    </a:ext>
                  </a:extLst>
                </a:gridCol>
              </a:tblGrid>
              <a:tr h="781473">
                <a:tc>
                  <a:txBody>
                    <a:bodyPr/>
                    <a:lstStyle/>
                    <a:p>
                      <a:pPr algn="ctr"/>
                      <a:r>
                        <a:rPr lang="en-US" sz="1500" b="0" dirty="0"/>
                        <a:t>Grocery Cards, Groceries, Food</a:t>
                      </a:r>
                    </a:p>
                  </a:txBody>
                  <a:tcPr anchor="ctr"/>
                </a:tc>
                <a:tc>
                  <a:txBody>
                    <a:bodyPr/>
                    <a:lstStyle/>
                    <a:p>
                      <a:pPr algn="ctr"/>
                      <a:r>
                        <a:rPr lang="en-US" sz="1500" b="0" dirty="0"/>
                        <a:t>Gas, Bus Passes, </a:t>
                      </a:r>
                      <a:endParaRPr lang="en-US" sz="1500" dirty="0"/>
                    </a:p>
                    <a:p>
                      <a:pPr lvl="0" algn="ctr">
                        <a:buNone/>
                      </a:pPr>
                      <a:r>
                        <a:rPr lang="en-US" sz="1500" b="0" dirty="0"/>
                        <a:t>Transportation, </a:t>
                      </a:r>
                      <a:endParaRPr lang="en-US" sz="1500" dirty="0"/>
                    </a:p>
                    <a:p>
                      <a:pPr lvl="0" algn="ctr">
                        <a:buNone/>
                      </a:pPr>
                      <a:r>
                        <a:rPr lang="en-US" sz="1500" b="0" dirty="0"/>
                        <a:t>Auto Repair</a:t>
                      </a:r>
                      <a:endParaRPr lang="en-US" sz="1500" dirty="0"/>
                    </a:p>
                  </a:txBody>
                  <a:tcPr anchor="ctr"/>
                </a:tc>
                <a:tc>
                  <a:txBody>
                    <a:bodyPr/>
                    <a:lstStyle/>
                    <a:p>
                      <a:pPr algn="ctr"/>
                      <a:r>
                        <a:rPr lang="en-US" sz="1500" b="0" dirty="0"/>
                        <a:t>Diapers and Baby Supplies</a:t>
                      </a:r>
                    </a:p>
                  </a:txBody>
                  <a:tcPr anchor="ctr"/>
                </a:tc>
                <a:tc>
                  <a:txBody>
                    <a:bodyPr/>
                    <a:lstStyle/>
                    <a:p>
                      <a:pPr algn="ctr"/>
                      <a:r>
                        <a:rPr lang="en-US" sz="1500" b="0" dirty="0"/>
                        <a:t>School Supplies</a:t>
                      </a:r>
                    </a:p>
                  </a:txBody>
                  <a:tcPr anchor="ctr"/>
                </a:tc>
                <a:extLst>
                  <a:ext uri="{0D108BD9-81ED-4DB2-BD59-A6C34878D82A}">
                    <a16:rowId xmlns:a16="http://schemas.microsoft.com/office/drawing/2014/main" val="2248765446"/>
                  </a:ext>
                </a:extLst>
              </a:tr>
              <a:tr h="538063">
                <a:tc>
                  <a:txBody>
                    <a:bodyPr/>
                    <a:lstStyle/>
                    <a:p>
                      <a:pPr algn="ctr"/>
                      <a:r>
                        <a:rPr lang="en-US" sz="1500" dirty="0"/>
                        <a:t>17,738</a:t>
                      </a:r>
                    </a:p>
                  </a:txBody>
                  <a:tcPr anchor="ctr"/>
                </a:tc>
                <a:tc>
                  <a:txBody>
                    <a:bodyPr/>
                    <a:lstStyle/>
                    <a:p>
                      <a:pPr algn="ctr"/>
                      <a:r>
                        <a:rPr lang="en-US" sz="1500" dirty="0"/>
                        <a:t>3,264</a:t>
                      </a:r>
                    </a:p>
                  </a:txBody>
                  <a:tcPr anchor="ctr"/>
                </a:tc>
                <a:tc>
                  <a:txBody>
                    <a:bodyPr/>
                    <a:lstStyle/>
                    <a:p>
                      <a:pPr algn="ctr"/>
                      <a:r>
                        <a:rPr lang="en-US" sz="1500" dirty="0"/>
                        <a:t>119,321</a:t>
                      </a:r>
                    </a:p>
                  </a:txBody>
                  <a:tcPr anchor="ctr"/>
                </a:tc>
                <a:tc>
                  <a:txBody>
                    <a:bodyPr/>
                    <a:lstStyle/>
                    <a:p>
                      <a:pPr algn="ctr"/>
                      <a:r>
                        <a:rPr lang="en-US" sz="1500" dirty="0"/>
                        <a:t>34,291</a:t>
                      </a:r>
                    </a:p>
                  </a:txBody>
                  <a:tcPr anchor="ctr"/>
                </a:tc>
                <a:extLst>
                  <a:ext uri="{0D108BD9-81ED-4DB2-BD59-A6C34878D82A}">
                    <a16:rowId xmlns:a16="http://schemas.microsoft.com/office/drawing/2014/main" val="2220415809"/>
                  </a:ext>
                </a:extLst>
              </a:tr>
            </a:tbl>
          </a:graphicData>
        </a:graphic>
      </p:graphicFrame>
      <p:graphicFrame>
        <p:nvGraphicFramePr>
          <p:cNvPr id="13" name="Table 12">
            <a:extLst>
              <a:ext uri="{FF2B5EF4-FFF2-40B4-BE49-F238E27FC236}">
                <a16:creationId xmlns:a16="http://schemas.microsoft.com/office/drawing/2014/main" id="{5E7C45BF-D726-85B4-B151-5DE812BCC620}"/>
              </a:ext>
            </a:extLst>
          </p:cNvPr>
          <p:cNvGraphicFramePr>
            <a:graphicFrameLocks noGrp="1"/>
          </p:cNvGraphicFramePr>
          <p:nvPr>
            <p:extLst>
              <p:ext uri="{D42A27DB-BD31-4B8C-83A1-F6EECF244321}">
                <p14:modId xmlns:p14="http://schemas.microsoft.com/office/powerpoint/2010/main" val="2487030535"/>
              </p:ext>
            </p:extLst>
          </p:nvPr>
        </p:nvGraphicFramePr>
        <p:xfrm>
          <a:off x="723538" y="5085733"/>
          <a:ext cx="8105504" cy="1278306"/>
        </p:xfrm>
        <a:graphic>
          <a:graphicData uri="http://schemas.openxmlformats.org/drawingml/2006/table">
            <a:tbl>
              <a:tblPr firstRow="1" bandRow="1">
                <a:tableStyleId>{5C22544A-7EE6-4342-B048-85BDC9FD1C3A}</a:tableStyleId>
              </a:tblPr>
              <a:tblGrid>
                <a:gridCol w="2026376">
                  <a:extLst>
                    <a:ext uri="{9D8B030D-6E8A-4147-A177-3AD203B41FA5}">
                      <a16:colId xmlns:a16="http://schemas.microsoft.com/office/drawing/2014/main" val="1826610425"/>
                    </a:ext>
                  </a:extLst>
                </a:gridCol>
                <a:gridCol w="2026376">
                  <a:extLst>
                    <a:ext uri="{9D8B030D-6E8A-4147-A177-3AD203B41FA5}">
                      <a16:colId xmlns:a16="http://schemas.microsoft.com/office/drawing/2014/main" val="672235816"/>
                    </a:ext>
                  </a:extLst>
                </a:gridCol>
                <a:gridCol w="2026376">
                  <a:extLst>
                    <a:ext uri="{9D8B030D-6E8A-4147-A177-3AD203B41FA5}">
                      <a16:colId xmlns:a16="http://schemas.microsoft.com/office/drawing/2014/main" val="3107455079"/>
                    </a:ext>
                  </a:extLst>
                </a:gridCol>
                <a:gridCol w="2026376">
                  <a:extLst>
                    <a:ext uri="{9D8B030D-6E8A-4147-A177-3AD203B41FA5}">
                      <a16:colId xmlns:a16="http://schemas.microsoft.com/office/drawing/2014/main" val="55700764"/>
                    </a:ext>
                  </a:extLst>
                </a:gridCol>
              </a:tblGrid>
              <a:tr h="708879">
                <a:tc>
                  <a:txBody>
                    <a:bodyPr/>
                    <a:lstStyle/>
                    <a:p>
                      <a:pPr lvl="0" algn="ctr">
                        <a:buNone/>
                      </a:pPr>
                      <a:r>
                        <a:rPr lang="en-US" sz="1500" b="0" dirty="0"/>
                        <a:t>Other Gift Cards</a:t>
                      </a:r>
                    </a:p>
                  </a:txBody>
                  <a:tcPr anchor="ctr"/>
                </a:tc>
                <a:tc>
                  <a:txBody>
                    <a:bodyPr/>
                    <a:lstStyle/>
                    <a:p>
                      <a:pPr lvl="0" algn="ctr">
                        <a:buNone/>
                      </a:pPr>
                      <a:r>
                        <a:rPr lang="en-US" sz="1500" b="0" dirty="0"/>
                        <a:t>Cleaning Supplies</a:t>
                      </a:r>
                      <a:endParaRPr lang="en-US" sz="1500" dirty="0"/>
                    </a:p>
                  </a:txBody>
                  <a:tcPr anchor="ctr"/>
                </a:tc>
                <a:tc>
                  <a:txBody>
                    <a:bodyPr/>
                    <a:lstStyle/>
                    <a:p>
                      <a:pPr algn="ctr"/>
                      <a:r>
                        <a:rPr lang="en-US" sz="1500" b="0" dirty="0"/>
                        <a:t>Hygiene Supplies</a:t>
                      </a:r>
                    </a:p>
                  </a:txBody>
                  <a:tcPr anchor="ctr"/>
                </a:tc>
                <a:tc>
                  <a:txBody>
                    <a:bodyPr/>
                    <a:lstStyle/>
                    <a:p>
                      <a:pPr lvl="0" algn="ctr">
                        <a:buNone/>
                      </a:pPr>
                      <a:r>
                        <a:rPr lang="en-US" sz="1500" b="0" dirty="0"/>
                        <a:t>Clothes</a:t>
                      </a:r>
                    </a:p>
                  </a:txBody>
                  <a:tcPr anchor="ctr"/>
                </a:tc>
                <a:extLst>
                  <a:ext uri="{0D108BD9-81ED-4DB2-BD59-A6C34878D82A}">
                    <a16:rowId xmlns:a16="http://schemas.microsoft.com/office/drawing/2014/main" val="2248765446"/>
                  </a:ext>
                </a:extLst>
              </a:tr>
              <a:tr h="569427">
                <a:tc>
                  <a:txBody>
                    <a:bodyPr/>
                    <a:lstStyle/>
                    <a:p>
                      <a:pPr algn="ctr"/>
                      <a:r>
                        <a:rPr lang="en-US" sz="1500" dirty="0"/>
                        <a:t>9,113</a:t>
                      </a:r>
                    </a:p>
                  </a:txBody>
                  <a:tcPr anchor="ctr"/>
                </a:tc>
                <a:tc>
                  <a:txBody>
                    <a:bodyPr/>
                    <a:lstStyle/>
                    <a:p>
                      <a:pPr algn="ctr"/>
                      <a:r>
                        <a:rPr lang="en-US" sz="1500" dirty="0"/>
                        <a:t>3,872</a:t>
                      </a:r>
                    </a:p>
                  </a:txBody>
                  <a:tcPr anchor="ctr"/>
                </a:tc>
                <a:tc>
                  <a:txBody>
                    <a:bodyPr/>
                    <a:lstStyle/>
                    <a:p>
                      <a:pPr algn="ctr"/>
                      <a:r>
                        <a:rPr lang="en-US" sz="1500" dirty="0"/>
                        <a:t>42,907</a:t>
                      </a:r>
                    </a:p>
                  </a:txBody>
                  <a:tcPr anchor="ctr"/>
                </a:tc>
                <a:tc>
                  <a:txBody>
                    <a:bodyPr/>
                    <a:lstStyle/>
                    <a:p>
                      <a:pPr algn="ctr"/>
                      <a:r>
                        <a:rPr lang="en-US" sz="1500" dirty="0"/>
                        <a:t>10,007</a:t>
                      </a:r>
                    </a:p>
                  </a:txBody>
                  <a:tcPr anchor="ctr"/>
                </a:tc>
                <a:extLst>
                  <a:ext uri="{0D108BD9-81ED-4DB2-BD59-A6C34878D82A}">
                    <a16:rowId xmlns:a16="http://schemas.microsoft.com/office/drawing/2014/main" val="2220415809"/>
                  </a:ext>
                </a:extLst>
              </a:tr>
            </a:tbl>
          </a:graphicData>
        </a:graphic>
      </p:graphicFrame>
      <p:sp>
        <p:nvSpPr>
          <p:cNvPr id="14" name="Rectangle 13">
            <a:extLst>
              <a:ext uri="{FF2B5EF4-FFF2-40B4-BE49-F238E27FC236}">
                <a16:creationId xmlns:a16="http://schemas.microsoft.com/office/drawing/2014/main" id="{67F4B7FB-A1B7-5C32-F459-74A4CCEEFAB4}"/>
              </a:ext>
            </a:extLst>
          </p:cNvPr>
          <p:cNvSpPr/>
          <p:nvPr/>
        </p:nvSpPr>
        <p:spPr>
          <a:xfrm>
            <a:off x="739321" y="3256644"/>
            <a:ext cx="8073570" cy="458105"/>
          </a:xfrm>
          <a:prstGeom prst="rect">
            <a:avLst/>
          </a:prstGeom>
          <a:solidFill>
            <a:schemeClr val="tx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a typeface="Calibri"/>
                <a:cs typeface="Calibri"/>
              </a:rPr>
              <a:t>Goods Provided SFY22-SFY24</a:t>
            </a:r>
            <a:endParaRPr lang="en-US" sz="1600" b="1" dirty="0"/>
          </a:p>
        </p:txBody>
      </p:sp>
    </p:spTree>
    <p:extLst>
      <p:ext uri="{BB962C8B-B14F-4D97-AF65-F5344CB8AC3E}">
        <p14:creationId xmlns:p14="http://schemas.microsoft.com/office/powerpoint/2010/main" val="16480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FC98-6A43-A672-6CEC-2EEC72E44E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E0DBB6-B31A-1A0D-304A-1FE313A9B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6" name="Rectangle 5">
            <a:extLst>
              <a:ext uri="{FF2B5EF4-FFF2-40B4-BE49-F238E27FC236}">
                <a16:creationId xmlns:a16="http://schemas.microsoft.com/office/drawing/2014/main" id="{E3CE96E6-AB12-5BDF-A895-91558037A924}"/>
              </a:ext>
            </a:extLst>
          </p:cNvPr>
          <p:cNvSpPr/>
          <p:nvPr/>
        </p:nvSpPr>
        <p:spPr>
          <a:xfrm>
            <a:off x="-1" y="-19050"/>
            <a:ext cx="13205861" cy="6897537"/>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4957D32-D0E4-6181-5405-FA4138070BA0}"/>
              </a:ext>
            </a:extLst>
          </p:cNvPr>
          <p:cNvSpPr txBox="1"/>
          <p:nvPr/>
        </p:nvSpPr>
        <p:spPr>
          <a:xfrm>
            <a:off x="641984" y="655368"/>
            <a:ext cx="91778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Light"/>
                <a:ea typeface="Calibri Light"/>
                <a:cs typeface="Calibri Light"/>
              </a:rPr>
              <a:t>Other DCYF Housing and Basic Needs </a:t>
            </a:r>
            <a:br>
              <a:rPr lang="en-US" sz="2800" dirty="0">
                <a:latin typeface="Calibri Light"/>
                <a:ea typeface="Calibri Light"/>
                <a:cs typeface="Calibri Light"/>
              </a:rPr>
            </a:br>
            <a:r>
              <a:rPr lang="en-US" sz="2800" dirty="0">
                <a:latin typeface="Calibri Light"/>
                <a:ea typeface="Calibri Light"/>
                <a:cs typeface="Calibri Light"/>
              </a:rPr>
              <a:t>Supports for Families in Child Welfare</a:t>
            </a:r>
          </a:p>
        </p:txBody>
      </p:sp>
      <p:sp>
        <p:nvSpPr>
          <p:cNvPr id="3" name="Content Placeholder 1">
            <a:extLst>
              <a:ext uri="{FF2B5EF4-FFF2-40B4-BE49-F238E27FC236}">
                <a16:creationId xmlns:a16="http://schemas.microsoft.com/office/drawing/2014/main" id="{7D64B4EA-23A1-6569-CB80-41EEA6B06CC3}"/>
              </a:ext>
            </a:extLst>
          </p:cNvPr>
          <p:cNvSpPr txBox="1">
            <a:spLocks/>
          </p:cNvSpPr>
          <p:nvPr/>
        </p:nvSpPr>
        <p:spPr>
          <a:xfrm>
            <a:off x="641984" y="1750723"/>
            <a:ext cx="6599448" cy="416591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999"/>
              </a:lnSpc>
              <a:spcBef>
                <a:spcPts val="500"/>
              </a:spcBef>
              <a:spcAft>
                <a:spcPts val="500"/>
              </a:spcAft>
            </a:pPr>
            <a:r>
              <a:rPr lang="en-US" sz="2000" dirty="0">
                <a:solidFill>
                  <a:srgbClr val="923A7F"/>
                </a:solidFill>
                <a:cs typeface="Arial"/>
                <a:hlinkClick r:id="rId3"/>
              </a:rPr>
              <a:t>Child Welfare Housing Program</a:t>
            </a:r>
            <a:endParaRPr lang="en-US" sz="2000">
              <a:solidFill>
                <a:srgbClr val="923A7F"/>
              </a:solidFill>
              <a:ea typeface="Calibri"/>
              <a:cs typeface="Arial"/>
            </a:endParaRPr>
          </a:p>
          <a:p>
            <a:pPr>
              <a:lnSpc>
                <a:spcPct val="113999"/>
              </a:lnSpc>
              <a:spcBef>
                <a:spcPts val="500"/>
              </a:spcBef>
              <a:spcAft>
                <a:spcPts val="1000"/>
              </a:spcAft>
            </a:pPr>
            <a:r>
              <a:rPr lang="en-US" dirty="0">
                <a:solidFill>
                  <a:srgbClr val="000000"/>
                </a:solidFill>
                <a:latin typeface="Calibri Light"/>
                <a:ea typeface="Calibri Light"/>
                <a:cs typeface="Calibri Light"/>
              </a:rPr>
              <a:t>Housing vouchers, temporary rental assistance, housing navigation, and case management supports for families with an open child welfare case when lack of adequate housing is contributing to a child’s risk of out-of-home placement or a barrier to family reunification.</a:t>
            </a:r>
            <a:endParaRPr lang="en-US" dirty="0"/>
          </a:p>
          <a:p>
            <a:pPr>
              <a:lnSpc>
                <a:spcPct val="113999"/>
              </a:lnSpc>
              <a:spcBef>
                <a:spcPts val="500"/>
              </a:spcBef>
              <a:spcAft>
                <a:spcPts val="500"/>
              </a:spcAft>
            </a:pPr>
            <a:r>
              <a:rPr lang="en-US" sz="2000" dirty="0">
                <a:solidFill>
                  <a:srgbClr val="923A7F"/>
                </a:solidFill>
                <a:ea typeface="+mn-lt"/>
                <a:cs typeface="+mn-lt"/>
                <a:hlinkClick r:id="rId4"/>
              </a:rPr>
              <a:t>Child Welfare Continuing Child Care</a:t>
            </a:r>
            <a:endParaRPr lang="en-US" sz="2000">
              <a:solidFill>
                <a:srgbClr val="923A7F"/>
              </a:solidFill>
              <a:ea typeface="Calibri"/>
              <a:cs typeface="Calibri"/>
            </a:endParaRPr>
          </a:p>
          <a:p>
            <a:pPr>
              <a:lnSpc>
                <a:spcPct val="113999"/>
              </a:lnSpc>
              <a:spcBef>
                <a:spcPts val="500"/>
              </a:spcBef>
              <a:spcAft>
                <a:spcPts val="1000"/>
              </a:spcAft>
            </a:pPr>
            <a:r>
              <a:rPr lang="en-US" dirty="0">
                <a:solidFill>
                  <a:srgbClr val="000000"/>
                </a:solidFill>
                <a:latin typeface="Calibri Light"/>
                <a:ea typeface="Calibri Light"/>
                <a:cs typeface="Calibri Light"/>
              </a:rPr>
              <a:t>Up to 12 months of free child care for families with an open Child Welfare case or a Child Welfare case that closed within the past six months.</a:t>
            </a:r>
            <a:endParaRPr lang="en-US" dirty="0"/>
          </a:p>
          <a:p>
            <a:pPr>
              <a:lnSpc>
                <a:spcPct val="113999"/>
              </a:lnSpc>
              <a:spcBef>
                <a:spcPts val="500"/>
              </a:spcBef>
            </a:pPr>
            <a:endParaRPr lang="en-US">
              <a:solidFill>
                <a:srgbClr val="000000"/>
              </a:solidFill>
              <a:latin typeface="Calibri"/>
              <a:ea typeface="Calibri"/>
              <a:cs typeface="Calibri"/>
            </a:endParaRPr>
          </a:p>
          <a:p>
            <a:pPr>
              <a:lnSpc>
                <a:spcPct val="113999"/>
              </a:lnSpc>
              <a:spcBef>
                <a:spcPts val="500"/>
              </a:spcBef>
              <a:spcAft>
                <a:spcPts val="800"/>
              </a:spcAft>
            </a:pPr>
            <a:endParaRPr lang="en-US">
              <a:solidFill>
                <a:srgbClr val="000000"/>
              </a:solidFill>
              <a:latin typeface="Calibri"/>
              <a:ea typeface="Calibri"/>
              <a:cs typeface="Calibri"/>
            </a:endParaRPr>
          </a:p>
          <a:p>
            <a:pPr>
              <a:lnSpc>
                <a:spcPct val="113999"/>
              </a:lnSpc>
              <a:spcBef>
                <a:spcPts val="500"/>
              </a:spcBef>
              <a:spcAft>
                <a:spcPts val="800"/>
              </a:spcAft>
            </a:pPr>
            <a:endParaRPr lang="en-US" b="1">
              <a:solidFill>
                <a:srgbClr val="000000"/>
              </a:solidFill>
              <a:latin typeface="Calibri Light"/>
              <a:ea typeface="Calibri Light"/>
              <a:cs typeface="Calibri Light"/>
            </a:endParaRPr>
          </a:p>
          <a:p>
            <a:pPr>
              <a:lnSpc>
                <a:spcPct val="114000"/>
              </a:lnSpc>
              <a:spcBef>
                <a:spcPts val="500"/>
              </a:spcBef>
              <a:spcAft>
                <a:spcPts val="800"/>
              </a:spcAft>
            </a:pPr>
            <a:endParaRPr lang="en-US">
              <a:solidFill>
                <a:srgbClr val="191919"/>
              </a:solidFill>
              <a:latin typeface="Calibri"/>
              <a:ea typeface="Calibri"/>
              <a:cs typeface="Calibri"/>
            </a:endParaRPr>
          </a:p>
        </p:txBody>
      </p:sp>
    </p:spTree>
    <p:extLst>
      <p:ext uri="{BB962C8B-B14F-4D97-AF65-F5344CB8AC3E}">
        <p14:creationId xmlns:p14="http://schemas.microsoft.com/office/powerpoint/2010/main" val="4123963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FE40A-EAC7-0FCF-8D7D-89BAA1ED97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CDF768-A90A-F946-4940-B8481A45D3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6" name="Rectangle 5">
            <a:extLst>
              <a:ext uri="{FF2B5EF4-FFF2-40B4-BE49-F238E27FC236}">
                <a16:creationId xmlns:a16="http://schemas.microsoft.com/office/drawing/2014/main" id="{C3E1A9E7-25A3-4F06-C840-38A7E52C82A9}"/>
              </a:ext>
            </a:extLst>
          </p:cNvPr>
          <p:cNvSpPr/>
          <p:nvPr/>
        </p:nvSpPr>
        <p:spPr>
          <a:xfrm>
            <a:off x="-1" y="-19050"/>
            <a:ext cx="13205861" cy="6897537"/>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2A8EB37-CF3A-9FBE-7A06-ECAA5888E6D0}"/>
              </a:ext>
            </a:extLst>
          </p:cNvPr>
          <p:cNvSpPr txBox="1"/>
          <p:nvPr/>
        </p:nvSpPr>
        <p:spPr>
          <a:xfrm>
            <a:off x="641984" y="655368"/>
            <a:ext cx="91778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Light"/>
                <a:ea typeface="Calibri Light"/>
                <a:cs typeface="Calibri Light"/>
              </a:rPr>
              <a:t>DCYF Basic Needs Community </a:t>
            </a:r>
            <a:br>
              <a:rPr lang="en-US" sz="2800" dirty="0">
                <a:latin typeface="Calibri Light"/>
                <a:ea typeface="Calibri Light"/>
                <a:cs typeface="Calibri Light"/>
              </a:rPr>
            </a:br>
            <a:r>
              <a:rPr lang="en-US" sz="2800" dirty="0">
                <a:latin typeface="Calibri Light"/>
                <a:ea typeface="Calibri Light"/>
                <a:cs typeface="Calibri Light"/>
              </a:rPr>
              <a:t>Resource Directory</a:t>
            </a:r>
            <a:endParaRPr lang="en-US" dirty="0"/>
          </a:p>
        </p:txBody>
      </p:sp>
      <p:pic>
        <p:nvPicPr>
          <p:cNvPr id="3" name="Picture 2">
            <a:extLst>
              <a:ext uri="{FF2B5EF4-FFF2-40B4-BE49-F238E27FC236}">
                <a16:creationId xmlns:a16="http://schemas.microsoft.com/office/drawing/2014/main" id="{1B0927F9-853C-D128-41A4-219D151D29C5}"/>
              </a:ext>
            </a:extLst>
          </p:cNvPr>
          <p:cNvPicPr>
            <a:picLocks noChangeAspect="1"/>
          </p:cNvPicPr>
          <p:nvPr/>
        </p:nvPicPr>
        <p:blipFill>
          <a:blip r:embed="rId3"/>
          <a:stretch>
            <a:fillRect/>
          </a:stretch>
        </p:blipFill>
        <p:spPr>
          <a:xfrm>
            <a:off x="6494781" y="1025070"/>
            <a:ext cx="4953726" cy="4826001"/>
          </a:xfrm>
          <a:prstGeom prst="rect">
            <a:avLst/>
          </a:prstGeom>
          <a:ln>
            <a:noFill/>
          </a:ln>
          <a:effectLst>
            <a:outerShdw blurRad="292100" dist="139700" dir="2700000" algn="tl" rotWithShape="0">
              <a:srgbClr val="333333">
                <a:alpha val="65000"/>
              </a:srgbClr>
            </a:outerShdw>
          </a:effectLst>
        </p:spPr>
      </p:pic>
      <p:sp>
        <p:nvSpPr>
          <p:cNvPr id="7" name="Content Placeholder 1">
            <a:extLst>
              <a:ext uri="{FF2B5EF4-FFF2-40B4-BE49-F238E27FC236}">
                <a16:creationId xmlns:a16="http://schemas.microsoft.com/office/drawing/2014/main" id="{C248D397-44AF-A476-0B92-801255D7DE50}"/>
              </a:ext>
            </a:extLst>
          </p:cNvPr>
          <p:cNvSpPr txBox="1">
            <a:spLocks/>
          </p:cNvSpPr>
          <p:nvPr/>
        </p:nvSpPr>
        <p:spPr>
          <a:xfrm>
            <a:off x="641984" y="1932152"/>
            <a:ext cx="5021020" cy="416591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999"/>
              </a:lnSpc>
              <a:spcBef>
                <a:spcPts val="500"/>
              </a:spcBef>
              <a:spcAft>
                <a:spcPts val="1000"/>
              </a:spcAft>
            </a:pPr>
            <a:r>
              <a:rPr lang="en-US" dirty="0">
                <a:solidFill>
                  <a:srgbClr val="000000"/>
                </a:solidFill>
                <a:latin typeface="Calibri Light"/>
                <a:ea typeface="Calibri Light"/>
                <a:cs typeface="Calibri Light"/>
              </a:rPr>
              <a:t>Explore the </a:t>
            </a:r>
            <a:r>
              <a:rPr lang="en-US" dirty="0">
                <a:solidFill>
                  <a:srgbClr val="000000"/>
                </a:solidFill>
                <a:latin typeface="Calibri Light"/>
                <a:ea typeface="Calibri Light"/>
                <a:cs typeface="Calibri Light"/>
                <a:hlinkClick r:id="rId4"/>
              </a:rPr>
              <a:t>Basic Needs Community Resource Directory</a:t>
            </a:r>
            <a:r>
              <a:rPr lang="en-US" dirty="0">
                <a:solidFill>
                  <a:srgbClr val="000000"/>
                </a:solidFill>
                <a:latin typeface="Calibri Light"/>
                <a:ea typeface="Calibri Light"/>
                <a:cs typeface="Calibri Light"/>
              </a:rPr>
              <a:t> for statewide and community-based resources for families experiencing limited access to food, stable housing, transportation, child care, and other essentials.</a:t>
            </a:r>
          </a:p>
          <a:p>
            <a:pPr marL="285750" indent="-285750">
              <a:lnSpc>
                <a:spcPct val="113999"/>
              </a:lnSpc>
              <a:spcBef>
                <a:spcPts val="500"/>
              </a:spcBef>
              <a:spcAft>
                <a:spcPts val="1000"/>
              </a:spcAft>
              <a:buFont typeface="Arial"/>
              <a:buChar char="•"/>
            </a:pPr>
            <a:r>
              <a:rPr lang="en-US" dirty="0">
                <a:solidFill>
                  <a:srgbClr val="000000"/>
                </a:solidFill>
                <a:latin typeface="Calibri Light"/>
                <a:ea typeface="Calibri Light"/>
                <a:cs typeface="Calibri Light"/>
                <a:hlinkClick r:id="rId5"/>
              </a:rPr>
              <a:t>Help Me Grow Washington</a:t>
            </a:r>
          </a:p>
          <a:p>
            <a:pPr marL="285750" indent="-285750">
              <a:lnSpc>
                <a:spcPct val="113999"/>
              </a:lnSpc>
              <a:spcBef>
                <a:spcPts val="500"/>
              </a:spcBef>
              <a:spcAft>
                <a:spcPts val="1000"/>
              </a:spcAft>
              <a:buFont typeface="Arial"/>
              <a:buChar char="•"/>
            </a:pPr>
            <a:r>
              <a:rPr lang="en-US" dirty="0">
                <a:solidFill>
                  <a:srgbClr val="000000"/>
                </a:solidFill>
                <a:latin typeface="Calibri Light"/>
                <a:ea typeface="Calibri Light"/>
                <a:cs typeface="Calibri Light"/>
                <a:hlinkClick r:id="rId6"/>
              </a:rPr>
              <a:t>Child Care Aware of Washington</a:t>
            </a:r>
          </a:p>
          <a:p>
            <a:pPr marL="285750" indent="-285750">
              <a:lnSpc>
                <a:spcPct val="113999"/>
              </a:lnSpc>
              <a:spcBef>
                <a:spcPts val="500"/>
              </a:spcBef>
              <a:spcAft>
                <a:spcPts val="1000"/>
              </a:spcAft>
              <a:buFont typeface="Arial"/>
              <a:buChar char="•"/>
            </a:pPr>
            <a:r>
              <a:rPr lang="en-US" dirty="0">
                <a:solidFill>
                  <a:srgbClr val="000000"/>
                </a:solidFill>
                <a:latin typeface="Calibri Light"/>
                <a:ea typeface="Calibri Light"/>
                <a:cs typeface="Calibri Light"/>
                <a:hlinkClick r:id="rId7"/>
              </a:rPr>
              <a:t>Washington Connection</a:t>
            </a:r>
          </a:p>
          <a:p>
            <a:pPr>
              <a:lnSpc>
                <a:spcPct val="114000"/>
              </a:lnSpc>
              <a:spcBef>
                <a:spcPts val="500"/>
              </a:spcBef>
              <a:spcAft>
                <a:spcPts val="800"/>
              </a:spcAft>
            </a:pPr>
            <a:endParaRPr lang="en-US">
              <a:solidFill>
                <a:srgbClr val="191919"/>
              </a:solidFill>
              <a:latin typeface="Calibri"/>
              <a:ea typeface="Calibri"/>
              <a:cs typeface="Calibri"/>
            </a:endParaRPr>
          </a:p>
        </p:txBody>
      </p:sp>
      <p:sp>
        <p:nvSpPr>
          <p:cNvPr id="2" name="Arrow: Right 1">
            <a:extLst>
              <a:ext uri="{FF2B5EF4-FFF2-40B4-BE49-F238E27FC236}">
                <a16:creationId xmlns:a16="http://schemas.microsoft.com/office/drawing/2014/main" id="{166B7960-96F5-C911-B0E7-2AC10F69F812}"/>
              </a:ext>
            </a:extLst>
          </p:cNvPr>
          <p:cNvSpPr/>
          <p:nvPr/>
        </p:nvSpPr>
        <p:spPr>
          <a:xfrm>
            <a:off x="5256892" y="2045607"/>
            <a:ext cx="978408" cy="484631"/>
          </a:xfrm>
          <a:prstGeom prst="right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80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9018-56E9-D171-8CDC-F2EA895EBAC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A7C1386-1815-1F63-228B-E8019934CF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7" name="Rectangle 6">
            <a:extLst>
              <a:ext uri="{FF2B5EF4-FFF2-40B4-BE49-F238E27FC236}">
                <a16:creationId xmlns:a16="http://schemas.microsoft.com/office/drawing/2014/main" id="{52599D7C-3E21-B074-101D-34CFEC27B94A}"/>
              </a:ext>
            </a:extLst>
          </p:cNvPr>
          <p:cNvSpPr/>
          <p:nvPr/>
        </p:nvSpPr>
        <p:spPr>
          <a:xfrm>
            <a:off x="-1" y="-19050"/>
            <a:ext cx="13205861" cy="6897537"/>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C3A27A5-8FAB-224C-3B39-9B2385F706F9}"/>
              </a:ext>
            </a:extLst>
          </p:cNvPr>
          <p:cNvSpPr txBox="1"/>
          <p:nvPr/>
        </p:nvSpPr>
        <p:spPr>
          <a:xfrm>
            <a:off x="641984" y="655368"/>
            <a:ext cx="91778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Light"/>
                <a:ea typeface="Calibri Light"/>
                <a:cs typeface="Calibri Light"/>
              </a:rPr>
              <a:t>Additional Support</a:t>
            </a:r>
          </a:p>
        </p:txBody>
      </p:sp>
      <p:sp>
        <p:nvSpPr>
          <p:cNvPr id="2" name="Content Placeholder 1">
            <a:extLst>
              <a:ext uri="{FF2B5EF4-FFF2-40B4-BE49-F238E27FC236}">
                <a16:creationId xmlns:a16="http://schemas.microsoft.com/office/drawing/2014/main" id="{B1669A60-8E1E-28A6-A157-086F5719BE7D}"/>
              </a:ext>
            </a:extLst>
          </p:cNvPr>
          <p:cNvSpPr txBox="1">
            <a:spLocks/>
          </p:cNvSpPr>
          <p:nvPr/>
        </p:nvSpPr>
        <p:spPr>
          <a:xfrm>
            <a:off x="641984" y="1403206"/>
            <a:ext cx="6085098" cy="426416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999"/>
              </a:lnSpc>
              <a:spcBef>
                <a:spcPts val="500"/>
              </a:spcBef>
              <a:spcAft>
                <a:spcPts val="500"/>
              </a:spcAft>
            </a:pPr>
            <a:r>
              <a:rPr lang="en-US" sz="2000" b="1" dirty="0">
                <a:solidFill>
                  <a:srgbClr val="333333"/>
                </a:solidFill>
                <a:ea typeface="Calibri"/>
                <a:cs typeface="Calibri"/>
              </a:rPr>
              <a:t>Program Managers:</a:t>
            </a:r>
            <a:endParaRPr lang="en-US" sz="2000" dirty="0">
              <a:ea typeface="Calibri" panose="020F0502020204030204"/>
              <a:cs typeface="Calibri" panose="020F0502020204030204"/>
            </a:endParaRPr>
          </a:p>
          <a:p>
            <a:pPr>
              <a:lnSpc>
                <a:spcPct val="113999"/>
              </a:lnSpc>
              <a:spcBef>
                <a:spcPts val="500"/>
              </a:spcBef>
              <a:spcAft>
                <a:spcPts val="2000"/>
              </a:spcAft>
            </a:pPr>
            <a:r>
              <a:rPr lang="en-US" sz="2000" dirty="0">
                <a:solidFill>
                  <a:srgbClr val="333333"/>
                </a:solidFill>
                <a:ea typeface="Calibri"/>
                <a:cs typeface="Calibri"/>
                <a:hlinkClick r:id="rId3"/>
              </a:rPr>
              <a:t>Jesse Stigile</a:t>
            </a:r>
            <a:r>
              <a:rPr lang="en-US" sz="2000" dirty="0">
                <a:solidFill>
                  <a:srgbClr val="333333"/>
                </a:solidFill>
                <a:ea typeface="Calibri"/>
                <a:cs typeface="Calibri"/>
              </a:rPr>
              <a:t>, Community Support Services</a:t>
            </a:r>
            <a:br>
              <a:rPr lang="en-US" sz="2000" dirty="0">
                <a:solidFill>
                  <a:srgbClr val="333333"/>
                </a:solidFill>
                <a:ea typeface="Calibri"/>
                <a:cs typeface="Calibri"/>
              </a:rPr>
            </a:br>
            <a:r>
              <a:rPr lang="en-US" sz="2000" dirty="0">
                <a:solidFill>
                  <a:srgbClr val="333333"/>
                </a:solidFill>
                <a:latin typeface="+mj-lt"/>
                <a:ea typeface="Calibri"/>
                <a:cs typeface="Calibri"/>
                <a:hlinkClick r:id="rId4"/>
              </a:rPr>
              <a:t>Alex Job</a:t>
            </a:r>
            <a:r>
              <a:rPr lang="en-US" sz="2000" dirty="0">
                <a:solidFill>
                  <a:srgbClr val="333333"/>
                </a:solidFill>
                <a:latin typeface="+mj-lt"/>
                <a:ea typeface="Calibri"/>
                <a:cs typeface="Calibri"/>
              </a:rPr>
              <a:t>, Family Preservation Services</a:t>
            </a:r>
          </a:p>
          <a:p>
            <a:pPr>
              <a:lnSpc>
                <a:spcPct val="113999"/>
              </a:lnSpc>
              <a:spcBef>
                <a:spcPts val="500"/>
              </a:spcBef>
              <a:spcAft>
                <a:spcPts val="500"/>
              </a:spcAft>
            </a:pPr>
            <a:r>
              <a:rPr lang="en-US" sz="2000" b="1" dirty="0">
                <a:solidFill>
                  <a:srgbClr val="333333"/>
                </a:solidFill>
                <a:latin typeface="+mj-lt"/>
              </a:rPr>
              <a:t>DCYF Regional Concrete Goods Leads:</a:t>
            </a:r>
            <a:endParaRPr lang="en-US" sz="2000" b="1" dirty="0">
              <a:solidFill>
                <a:srgbClr val="333333"/>
              </a:solidFill>
              <a:latin typeface="+mj-lt"/>
              <a:ea typeface="Calibri"/>
              <a:cs typeface="Calibri"/>
            </a:endParaRPr>
          </a:p>
          <a:p>
            <a:pPr>
              <a:lnSpc>
                <a:spcPct val="113999"/>
              </a:lnSpc>
              <a:spcBef>
                <a:spcPts val="500"/>
              </a:spcBef>
              <a:spcAft>
                <a:spcPts val="300"/>
              </a:spcAft>
            </a:pPr>
            <a:r>
              <a:rPr lang="en-US" sz="2000" dirty="0">
                <a:solidFill>
                  <a:srgbClr val="333333"/>
                </a:solidFill>
                <a:latin typeface="+mj-lt"/>
                <a:ea typeface="Calibri"/>
                <a:cs typeface="Calibri"/>
              </a:rPr>
              <a:t>Region 1: </a:t>
            </a:r>
            <a:r>
              <a:rPr lang="en-US" sz="2000" dirty="0">
                <a:solidFill>
                  <a:srgbClr val="333333"/>
                </a:solidFill>
                <a:latin typeface="+mj-lt"/>
                <a:ea typeface="Calibri"/>
                <a:cs typeface="Calibri"/>
                <a:hlinkClick r:id="rId5"/>
              </a:rPr>
              <a:t>Jessica Curry</a:t>
            </a:r>
          </a:p>
          <a:p>
            <a:pPr>
              <a:lnSpc>
                <a:spcPct val="113999"/>
              </a:lnSpc>
              <a:spcBef>
                <a:spcPts val="500"/>
              </a:spcBef>
              <a:spcAft>
                <a:spcPts val="300"/>
              </a:spcAft>
            </a:pPr>
            <a:r>
              <a:rPr lang="en-US" sz="2000" dirty="0">
                <a:solidFill>
                  <a:srgbClr val="333333"/>
                </a:solidFill>
                <a:latin typeface="+mj-lt"/>
                <a:ea typeface="Calibri"/>
                <a:cs typeface="Calibri"/>
              </a:rPr>
              <a:t>Region 2: </a:t>
            </a:r>
            <a:r>
              <a:rPr lang="en-US" sz="2000" dirty="0">
                <a:solidFill>
                  <a:srgbClr val="333333"/>
                </a:solidFill>
                <a:latin typeface="+mj-lt"/>
                <a:ea typeface="Calibri"/>
                <a:cs typeface="Calibri"/>
                <a:hlinkClick r:id="rId6"/>
              </a:rPr>
              <a:t>Victoria Urbina</a:t>
            </a:r>
          </a:p>
          <a:p>
            <a:pPr>
              <a:lnSpc>
                <a:spcPct val="113999"/>
              </a:lnSpc>
              <a:spcBef>
                <a:spcPts val="500"/>
              </a:spcBef>
              <a:spcAft>
                <a:spcPts val="300"/>
              </a:spcAft>
            </a:pPr>
            <a:r>
              <a:rPr lang="en-US" sz="2000" dirty="0">
                <a:solidFill>
                  <a:srgbClr val="333333"/>
                </a:solidFill>
                <a:latin typeface="+mj-lt"/>
                <a:ea typeface="Calibri"/>
                <a:cs typeface="Calibri"/>
              </a:rPr>
              <a:t>Region 3: </a:t>
            </a:r>
            <a:r>
              <a:rPr lang="en-US" sz="2000" dirty="0">
                <a:solidFill>
                  <a:srgbClr val="333333"/>
                </a:solidFill>
                <a:latin typeface="+mj-lt"/>
                <a:ea typeface="Calibri"/>
                <a:cs typeface="Calibri"/>
                <a:hlinkClick r:id="rId7"/>
              </a:rPr>
              <a:t>Marie Preftes-Arenz</a:t>
            </a:r>
          </a:p>
          <a:p>
            <a:pPr>
              <a:lnSpc>
                <a:spcPct val="113999"/>
              </a:lnSpc>
              <a:spcBef>
                <a:spcPts val="500"/>
              </a:spcBef>
              <a:spcAft>
                <a:spcPts val="300"/>
              </a:spcAft>
            </a:pPr>
            <a:r>
              <a:rPr lang="en-US" sz="2000" dirty="0">
                <a:solidFill>
                  <a:srgbClr val="333333"/>
                </a:solidFill>
                <a:latin typeface="+mj-lt"/>
                <a:ea typeface="Calibri"/>
                <a:cs typeface="Calibri"/>
              </a:rPr>
              <a:t>Region 4: </a:t>
            </a:r>
            <a:r>
              <a:rPr lang="en-US" sz="2000" dirty="0">
                <a:solidFill>
                  <a:srgbClr val="333333"/>
                </a:solidFill>
                <a:latin typeface="+mj-lt"/>
                <a:ea typeface="Calibri"/>
                <a:cs typeface="Calibri"/>
                <a:hlinkClick r:id="rId8"/>
              </a:rPr>
              <a:t>Shawn Sivley</a:t>
            </a:r>
          </a:p>
          <a:p>
            <a:pPr>
              <a:lnSpc>
                <a:spcPct val="113999"/>
              </a:lnSpc>
              <a:spcBef>
                <a:spcPts val="500"/>
              </a:spcBef>
              <a:spcAft>
                <a:spcPts val="300"/>
              </a:spcAft>
            </a:pPr>
            <a:r>
              <a:rPr lang="en-US" sz="2000" dirty="0">
                <a:solidFill>
                  <a:srgbClr val="333333"/>
                </a:solidFill>
                <a:latin typeface="+mj-lt"/>
                <a:ea typeface="Calibri"/>
                <a:cs typeface="Calibri"/>
              </a:rPr>
              <a:t>Region 5: </a:t>
            </a:r>
            <a:r>
              <a:rPr lang="en-US" sz="2000" dirty="0">
                <a:solidFill>
                  <a:srgbClr val="333333"/>
                </a:solidFill>
                <a:latin typeface="+mj-lt"/>
                <a:ea typeface="Calibri"/>
                <a:cs typeface="Calibri"/>
                <a:hlinkClick r:id="rId9"/>
              </a:rPr>
              <a:t>Betsy Rodgers</a:t>
            </a:r>
          </a:p>
          <a:p>
            <a:pPr>
              <a:lnSpc>
                <a:spcPct val="113999"/>
              </a:lnSpc>
              <a:spcBef>
                <a:spcPts val="500"/>
              </a:spcBef>
              <a:spcAft>
                <a:spcPts val="300"/>
              </a:spcAft>
            </a:pPr>
            <a:r>
              <a:rPr lang="en-US" sz="2000" dirty="0">
                <a:solidFill>
                  <a:srgbClr val="333333"/>
                </a:solidFill>
                <a:latin typeface="+mj-lt"/>
                <a:ea typeface="Calibri"/>
                <a:cs typeface="Calibri"/>
              </a:rPr>
              <a:t>Region 6: </a:t>
            </a:r>
            <a:r>
              <a:rPr lang="en-US" sz="2000" dirty="0">
                <a:solidFill>
                  <a:srgbClr val="333333"/>
                </a:solidFill>
                <a:latin typeface="+mj-lt"/>
                <a:ea typeface="Calibri"/>
                <a:cs typeface="Calibri"/>
                <a:hlinkClick r:id="rId10"/>
              </a:rPr>
              <a:t>Stephanie Frazier</a:t>
            </a:r>
            <a:endParaRPr lang="en-US" sz="2000" dirty="0">
              <a:latin typeface="+mj-lt"/>
              <a:ea typeface="Calibri"/>
              <a:cs typeface="Calibri"/>
            </a:endParaRPr>
          </a:p>
        </p:txBody>
      </p:sp>
      <p:sp>
        <p:nvSpPr>
          <p:cNvPr id="5" name="Rectangle: Rounded Corners 4">
            <a:extLst>
              <a:ext uri="{FF2B5EF4-FFF2-40B4-BE49-F238E27FC236}">
                <a16:creationId xmlns:a16="http://schemas.microsoft.com/office/drawing/2014/main" id="{BD6FE68A-3579-6D13-6D25-031B57E16C94}"/>
              </a:ext>
            </a:extLst>
          </p:cNvPr>
          <p:cNvSpPr/>
          <p:nvPr/>
        </p:nvSpPr>
        <p:spPr>
          <a:xfrm>
            <a:off x="6732170" y="1406181"/>
            <a:ext cx="3523301" cy="1380789"/>
          </a:xfrm>
          <a:prstGeom prst="roundRect">
            <a:avLst>
              <a:gd name="adj" fmla="val 4486"/>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82880" lvl="1">
              <a:lnSpc>
                <a:spcPct val="113999"/>
              </a:lnSpc>
              <a:spcAft>
                <a:spcPts val="700"/>
              </a:spcAft>
            </a:pPr>
            <a:r>
              <a:rPr lang="en-US" b="1" dirty="0">
                <a:solidFill>
                  <a:schemeClr val="bg2">
                    <a:lumMod val="10000"/>
                  </a:schemeClr>
                </a:solidFill>
                <a:latin typeface="+mj-lt"/>
                <a:cs typeface="Calibri"/>
              </a:rPr>
              <a:t>Child Welfare Housing Program:</a:t>
            </a:r>
          </a:p>
          <a:p>
            <a:pPr marL="182880" lvl="1">
              <a:lnSpc>
                <a:spcPct val="113999"/>
              </a:lnSpc>
              <a:spcAft>
                <a:spcPts val="700"/>
              </a:spcAft>
            </a:pPr>
            <a:r>
              <a:rPr lang="en-US" dirty="0">
                <a:solidFill>
                  <a:schemeClr val="bg2">
                    <a:lumMod val="10000"/>
                  </a:schemeClr>
                </a:solidFill>
                <a:ea typeface="+mn-lt"/>
                <a:cs typeface="+mn-lt"/>
                <a:hlinkClick r:id="rId11">
                  <a:extLst>
                    <a:ext uri="{A12FA001-AC4F-418D-AE19-62706E023703}">
                      <ahyp:hlinkClr xmlns:ahyp="http://schemas.microsoft.com/office/drawing/2018/hyperlinkcolor" val="tx"/>
                    </a:ext>
                  </a:extLst>
                </a:hlinkClick>
              </a:rPr>
              <a:t>dcyf.housing@dcyf.wa.gov</a:t>
            </a:r>
            <a:r>
              <a:rPr lang="en-US" dirty="0">
                <a:solidFill>
                  <a:schemeClr val="bg2">
                    <a:lumMod val="10000"/>
                  </a:schemeClr>
                </a:solidFill>
                <a:ea typeface="+mn-lt"/>
                <a:cs typeface="+mn-lt"/>
              </a:rPr>
              <a:t> </a:t>
            </a:r>
            <a:endParaRPr lang="en-US" dirty="0">
              <a:solidFill>
                <a:schemeClr val="bg2">
                  <a:lumMod val="10000"/>
                </a:schemeClr>
              </a:solidFill>
            </a:endParaRPr>
          </a:p>
        </p:txBody>
      </p:sp>
      <p:sp>
        <p:nvSpPr>
          <p:cNvPr id="3" name="Rectangle: Rounded Corners 2">
            <a:extLst>
              <a:ext uri="{FF2B5EF4-FFF2-40B4-BE49-F238E27FC236}">
                <a16:creationId xmlns:a16="http://schemas.microsoft.com/office/drawing/2014/main" id="{6FFA6A90-B01D-64C4-539F-7CE83620EE8E}"/>
              </a:ext>
            </a:extLst>
          </p:cNvPr>
          <p:cNvSpPr/>
          <p:nvPr/>
        </p:nvSpPr>
        <p:spPr>
          <a:xfrm>
            <a:off x="6732169" y="3175109"/>
            <a:ext cx="3523301" cy="1571288"/>
          </a:xfrm>
          <a:prstGeom prst="roundRect">
            <a:avLst>
              <a:gd name="adj" fmla="val 4486"/>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82880" lvl="1">
              <a:lnSpc>
                <a:spcPct val="113999"/>
              </a:lnSpc>
              <a:spcAft>
                <a:spcPts val="700"/>
              </a:spcAft>
            </a:pPr>
            <a:r>
              <a:rPr lang="en-US" b="1" dirty="0">
                <a:solidFill>
                  <a:schemeClr val="bg2">
                    <a:lumMod val="10000"/>
                  </a:schemeClr>
                </a:solidFill>
                <a:latin typeface="+mj-lt"/>
                <a:cs typeface="Calibri"/>
              </a:rPr>
              <a:t>Questions about Child Welfare </a:t>
            </a:r>
            <a:br>
              <a:rPr lang="en-US" b="1" dirty="0">
                <a:solidFill>
                  <a:schemeClr val="bg2">
                    <a:lumMod val="10000"/>
                  </a:schemeClr>
                </a:solidFill>
                <a:latin typeface="+mj-lt"/>
                <a:cs typeface="Calibri"/>
              </a:rPr>
            </a:br>
            <a:r>
              <a:rPr lang="en-US" b="1" dirty="0">
                <a:solidFill>
                  <a:schemeClr val="bg2">
                    <a:lumMod val="10000"/>
                  </a:schemeClr>
                </a:solidFill>
                <a:latin typeface="+mj-lt"/>
                <a:cs typeface="Calibri"/>
              </a:rPr>
              <a:t>Continuing Child Care (CWCCC)?</a:t>
            </a:r>
            <a:endParaRPr lang="en-US" dirty="0">
              <a:solidFill>
                <a:schemeClr val="bg2">
                  <a:lumMod val="10000"/>
                </a:schemeClr>
              </a:solidFill>
            </a:endParaRPr>
          </a:p>
          <a:p>
            <a:pPr marL="182880" lvl="1">
              <a:lnSpc>
                <a:spcPct val="113999"/>
              </a:lnSpc>
              <a:spcAft>
                <a:spcPts val="700"/>
              </a:spcAft>
            </a:pPr>
            <a:r>
              <a:rPr lang="en-US" dirty="0">
                <a:solidFill>
                  <a:schemeClr val="bg2">
                    <a:lumMod val="10000"/>
                  </a:schemeClr>
                </a:solidFill>
                <a:ea typeface="+mn-lt"/>
                <a:cs typeface="+mn-lt"/>
                <a:hlinkClick r:id="rId12">
                  <a:extLst>
                    <a:ext uri="{A12FA001-AC4F-418D-AE19-62706E023703}">
                      <ahyp:hlinkClr xmlns:ahyp="http://schemas.microsoft.com/office/drawing/2018/hyperlinkcolor" val="tx"/>
                    </a:ext>
                  </a:extLst>
                </a:hlinkClick>
              </a:rPr>
              <a:t>michelle.balcom@dcyf.wa.gov</a:t>
            </a:r>
            <a:r>
              <a:rPr lang="en-US" dirty="0">
                <a:solidFill>
                  <a:schemeClr val="bg2">
                    <a:lumMod val="10000"/>
                  </a:schemeClr>
                </a:solidFill>
                <a:ea typeface="+mn-lt"/>
                <a:cs typeface="+mn-lt"/>
              </a:rPr>
              <a:t> </a:t>
            </a:r>
            <a:endParaRPr lang="en-US">
              <a:solidFill>
                <a:schemeClr val="bg2">
                  <a:lumMod val="10000"/>
                </a:schemeClr>
              </a:solidFill>
            </a:endParaRPr>
          </a:p>
        </p:txBody>
      </p:sp>
    </p:spTree>
    <p:extLst>
      <p:ext uri="{BB962C8B-B14F-4D97-AF65-F5344CB8AC3E}">
        <p14:creationId xmlns:p14="http://schemas.microsoft.com/office/powerpoint/2010/main" val="328232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E8BC-3D3B-C36E-F21B-5AA8034E2139}"/>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84CB390-CC57-7B2A-5B95-D1A25CE6DF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20" name="Rectangle 19">
            <a:extLst>
              <a:ext uri="{FF2B5EF4-FFF2-40B4-BE49-F238E27FC236}">
                <a16:creationId xmlns:a16="http://schemas.microsoft.com/office/drawing/2014/main" id="{AE5B73D4-C673-9C4F-75BA-3B0AAC4EDF2A}"/>
              </a:ext>
            </a:extLst>
          </p:cNvPr>
          <p:cNvSpPr/>
          <p:nvPr/>
        </p:nvSpPr>
        <p:spPr>
          <a:xfrm>
            <a:off x="-1" y="-9525"/>
            <a:ext cx="13205861" cy="6888012"/>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826ECB0-EF99-B21B-77C9-91805C4C89FD}"/>
              </a:ext>
            </a:extLst>
          </p:cNvPr>
          <p:cNvSpPr txBox="1"/>
          <p:nvPr/>
        </p:nvSpPr>
        <p:spPr>
          <a:xfrm>
            <a:off x="641984" y="655368"/>
            <a:ext cx="91778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Light"/>
                <a:ea typeface="Calibri Light"/>
                <a:cs typeface="Calibri Light"/>
              </a:rPr>
              <a:t>What are Basic Needs?</a:t>
            </a:r>
          </a:p>
        </p:txBody>
      </p:sp>
      <p:sp>
        <p:nvSpPr>
          <p:cNvPr id="2" name="Content Placeholder 1">
            <a:extLst>
              <a:ext uri="{FF2B5EF4-FFF2-40B4-BE49-F238E27FC236}">
                <a16:creationId xmlns:a16="http://schemas.microsoft.com/office/drawing/2014/main" id="{CED5BEB4-D4F5-9E88-D42D-CA7E8B164029}"/>
              </a:ext>
            </a:extLst>
          </p:cNvPr>
          <p:cNvSpPr txBox="1">
            <a:spLocks/>
          </p:cNvSpPr>
          <p:nvPr/>
        </p:nvSpPr>
        <p:spPr>
          <a:xfrm>
            <a:off x="660581" y="1301583"/>
            <a:ext cx="7250323" cy="97483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999"/>
              </a:lnSpc>
              <a:spcBef>
                <a:spcPts val="500"/>
              </a:spcBef>
              <a:spcAft>
                <a:spcPts val="1000"/>
              </a:spcAft>
            </a:pPr>
            <a:r>
              <a:rPr lang="en-US" sz="2000" dirty="0">
                <a:solidFill>
                  <a:srgbClr val="191919"/>
                </a:solidFill>
                <a:latin typeface="Calibri"/>
                <a:ea typeface="Calibri"/>
                <a:cs typeface="Calibri"/>
              </a:rPr>
              <a:t>The essential, fundamental goods and resources that all families need to sustain daily living. Access to basic needs is foundational for families to flourish and children to thrive.</a:t>
            </a:r>
            <a:endParaRPr lang="en-US" sz="2000" dirty="0">
              <a:solidFill>
                <a:srgbClr val="191919"/>
              </a:solidFill>
              <a:ea typeface="Calibri"/>
              <a:cs typeface="Calibri"/>
            </a:endParaRPr>
          </a:p>
          <a:p>
            <a:pPr>
              <a:lnSpc>
                <a:spcPct val="114000"/>
              </a:lnSpc>
              <a:spcBef>
                <a:spcPts val="500"/>
              </a:spcBef>
              <a:spcAft>
                <a:spcPts val="800"/>
              </a:spcAft>
            </a:pPr>
            <a:endParaRPr lang="en-US">
              <a:solidFill>
                <a:schemeClr val="bg1">
                  <a:lumMod val="10000"/>
                </a:schemeClr>
              </a:solidFill>
              <a:ea typeface="Calibri"/>
              <a:cs typeface="Calibri"/>
            </a:endParaRPr>
          </a:p>
        </p:txBody>
      </p:sp>
      <p:grpSp>
        <p:nvGrpSpPr>
          <p:cNvPr id="9" name="Group 8">
            <a:extLst>
              <a:ext uri="{FF2B5EF4-FFF2-40B4-BE49-F238E27FC236}">
                <a16:creationId xmlns:a16="http://schemas.microsoft.com/office/drawing/2014/main" id="{DC170F46-01C4-FC75-1D99-F442712B4D35}"/>
              </a:ext>
            </a:extLst>
          </p:cNvPr>
          <p:cNvGrpSpPr/>
          <p:nvPr/>
        </p:nvGrpSpPr>
        <p:grpSpPr>
          <a:xfrm>
            <a:off x="561777" y="2728747"/>
            <a:ext cx="1297253" cy="1345087"/>
            <a:chOff x="561777" y="2374961"/>
            <a:chExt cx="1297253" cy="1345087"/>
          </a:xfrm>
        </p:grpSpPr>
        <p:pic>
          <p:nvPicPr>
            <p:cNvPr id="23" name="Graphic 22" descr="House with solid fill">
              <a:extLst>
                <a:ext uri="{FF2B5EF4-FFF2-40B4-BE49-F238E27FC236}">
                  <a16:creationId xmlns:a16="http://schemas.microsoft.com/office/drawing/2014/main" id="{4F20DFBB-6F0A-2D0B-0C61-60BD86EBD6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068" y="2374961"/>
              <a:ext cx="685800" cy="685800"/>
            </a:xfrm>
            <a:prstGeom prst="rect">
              <a:avLst/>
            </a:prstGeom>
          </p:spPr>
        </p:pic>
        <p:sp>
          <p:nvSpPr>
            <p:cNvPr id="33" name="Content Placeholder 1">
              <a:extLst>
                <a:ext uri="{FF2B5EF4-FFF2-40B4-BE49-F238E27FC236}">
                  <a16:creationId xmlns:a16="http://schemas.microsoft.com/office/drawing/2014/main" id="{ADD72F34-5719-AAC6-8CC9-BD585E5567C9}"/>
                </a:ext>
              </a:extLst>
            </p:cNvPr>
            <p:cNvSpPr txBox="1">
              <a:spLocks/>
            </p:cNvSpPr>
            <p:nvPr/>
          </p:nvSpPr>
          <p:spPr>
            <a:xfrm>
              <a:off x="561777" y="3060760"/>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Housing and Furniture</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grpSp>
      <p:grpSp>
        <p:nvGrpSpPr>
          <p:cNvPr id="7" name="Group 6">
            <a:extLst>
              <a:ext uri="{FF2B5EF4-FFF2-40B4-BE49-F238E27FC236}">
                <a16:creationId xmlns:a16="http://schemas.microsoft.com/office/drawing/2014/main" id="{577D63D9-319C-8BB1-11B6-B5B46ECA1A0A}"/>
              </a:ext>
            </a:extLst>
          </p:cNvPr>
          <p:cNvGrpSpPr/>
          <p:nvPr/>
        </p:nvGrpSpPr>
        <p:grpSpPr>
          <a:xfrm>
            <a:off x="2162524" y="2683390"/>
            <a:ext cx="1297253" cy="1345086"/>
            <a:chOff x="2327665" y="2374961"/>
            <a:chExt cx="1297253" cy="1345086"/>
          </a:xfrm>
        </p:grpSpPr>
        <p:pic>
          <p:nvPicPr>
            <p:cNvPr id="8" name="Graphic 7" descr="Lock with solid fill">
              <a:extLst>
                <a:ext uri="{FF2B5EF4-FFF2-40B4-BE49-F238E27FC236}">
                  <a16:creationId xmlns:a16="http://schemas.microsoft.com/office/drawing/2014/main" id="{592A58C0-C21C-538A-D273-2704C2D4ECC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635460" y="2374961"/>
              <a:ext cx="685800" cy="685800"/>
            </a:xfrm>
            <a:prstGeom prst="rect">
              <a:avLst/>
            </a:prstGeom>
          </p:spPr>
        </p:pic>
        <p:sp>
          <p:nvSpPr>
            <p:cNvPr id="35" name="Content Placeholder 1">
              <a:extLst>
                <a:ext uri="{FF2B5EF4-FFF2-40B4-BE49-F238E27FC236}">
                  <a16:creationId xmlns:a16="http://schemas.microsoft.com/office/drawing/2014/main" id="{3A994C6A-681A-3F50-6F13-724FAF7E257A}"/>
                </a:ext>
              </a:extLst>
            </p:cNvPr>
            <p:cNvSpPr txBox="1">
              <a:spLocks/>
            </p:cNvSpPr>
            <p:nvPr/>
          </p:nvSpPr>
          <p:spPr>
            <a:xfrm>
              <a:off x="2327665" y="3060759"/>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Safety Items</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grpSp>
      <p:grpSp>
        <p:nvGrpSpPr>
          <p:cNvPr id="6" name="Group 5">
            <a:extLst>
              <a:ext uri="{FF2B5EF4-FFF2-40B4-BE49-F238E27FC236}">
                <a16:creationId xmlns:a16="http://schemas.microsoft.com/office/drawing/2014/main" id="{619E814A-3085-0109-5FCF-54BDCB80C593}"/>
              </a:ext>
            </a:extLst>
          </p:cNvPr>
          <p:cNvGrpSpPr/>
          <p:nvPr/>
        </p:nvGrpSpPr>
        <p:grpSpPr>
          <a:xfrm>
            <a:off x="3763272" y="2697143"/>
            <a:ext cx="1297253" cy="1366551"/>
            <a:chOff x="4097404" y="2388714"/>
            <a:chExt cx="1297253" cy="1366551"/>
          </a:xfrm>
        </p:grpSpPr>
        <p:pic>
          <p:nvPicPr>
            <p:cNvPr id="11" name="Graphic 10" descr="Grocery bag with solid fill">
              <a:extLst>
                <a:ext uri="{FF2B5EF4-FFF2-40B4-BE49-F238E27FC236}">
                  <a16:creationId xmlns:a16="http://schemas.microsoft.com/office/drawing/2014/main" id="{F39CE233-8781-86DB-FBD9-FD6FCE3BF92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404852" y="2388714"/>
              <a:ext cx="685800" cy="685800"/>
            </a:xfrm>
            <a:prstGeom prst="rect">
              <a:avLst/>
            </a:prstGeom>
          </p:spPr>
        </p:pic>
        <p:sp>
          <p:nvSpPr>
            <p:cNvPr id="37" name="Content Placeholder 1">
              <a:extLst>
                <a:ext uri="{FF2B5EF4-FFF2-40B4-BE49-F238E27FC236}">
                  <a16:creationId xmlns:a16="http://schemas.microsoft.com/office/drawing/2014/main" id="{A644AFCB-38AE-A596-7185-0E72F8C15283}"/>
                </a:ext>
              </a:extLst>
            </p:cNvPr>
            <p:cNvSpPr txBox="1">
              <a:spLocks/>
            </p:cNvSpPr>
            <p:nvPr/>
          </p:nvSpPr>
          <p:spPr>
            <a:xfrm>
              <a:off x="4097404" y="3095977"/>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Food and grocery</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grpSp>
      <p:grpSp>
        <p:nvGrpSpPr>
          <p:cNvPr id="5" name="Group 4">
            <a:extLst>
              <a:ext uri="{FF2B5EF4-FFF2-40B4-BE49-F238E27FC236}">
                <a16:creationId xmlns:a16="http://schemas.microsoft.com/office/drawing/2014/main" id="{6DEFADB5-7FD7-0624-D8E7-9ECB358E6D21}"/>
              </a:ext>
            </a:extLst>
          </p:cNvPr>
          <p:cNvGrpSpPr/>
          <p:nvPr/>
        </p:nvGrpSpPr>
        <p:grpSpPr>
          <a:xfrm>
            <a:off x="5364019" y="2697143"/>
            <a:ext cx="1297253" cy="1366551"/>
            <a:chOff x="5863292" y="2388714"/>
            <a:chExt cx="1297253" cy="1366551"/>
          </a:xfrm>
        </p:grpSpPr>
        <p:pic>
          <p:nvPicPr>
            <p:cNvPr id="21" name="Graphic 20" descr="Lights On with solid fill">
              <a:extLst>
                <a:ext uri="{FF2B5EF4-FFF2-40B4-BE49-F238E27FC236}">
                  <a16:creationId xmlns:a16="http://schemas.microsoft.com/office/drawing/2014/main" id="{5D4A5F67-4287-89CF-DEEE-E1169D9FFF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74244" y="2388714"/>
              <a:ext cx="685800" cy="685800"/>
            </a:xfrm>
            <a:prstGeom prst="rect">
              <a:avLst/>
            </a:prstGeom>
          </p:spPr>
        </p:pic>
        <p:sp>
          <p:nvSpPr>
            <p:cNvPr id="39" name="Content Placeholder 1">
              <a:extLst>
                <a:ext uri="{FF2B5EF4-FFF2-40B4-BE49-F238E27FC236}">
                  <a16:creationId xmlns:a16="http://schemas.microsoft.com/office/drawing/2014/main" id="{75487C40-47C3-0C85-793C-433D15697BA1}"/>
                </a:ext>
              </a:extLst>
            </p:cNvPr>
            <p:cNvSpPr txBox="1">
              <a:spLocks/>
            </p:cNvSpPr>
            <p:nvPr/>
          </p:nvSpPr>
          <p:spPr>
            <a:xfrm>
              <a:off x="5863292" y="3095977"/>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dirty="0">
                  <a:solidFill>
                    <a:schemeClr val="bg1">
                      <a:lumMod val="10000"/>
                    </a:schemeClr>
                  </a:solidFill>
                  <a:latin typeface="Calibri Light"/>
                  <a:ea typeface="Calibri Light"/>
                  <a:cs typeface="Calibri Light"/>
                </a:rPr>
                <a:t>Utilities</a:t>
              </a:r>
              <a:endParaRPr lang="en-US" sz="1600" i="1" dirty="0">
                <a:solidFill>
                  <a:schemeClr val="bg1">
                    <a:lumMod val="10000"/>
                  </a:schemeClr>
                </a:solidFill>
                <a:latin typeface="Calibri Light" panose="020F0302020204030204" pitchFamily="34" charset="0"/>
                <a:ea typeface="Calibri Light"/>
                <a:cs typeface="Calibri Light" panose="020F0302020204030204" pitchFamily="34" charset="0"/>
              </a:endParaRPr>
            </a:p>
          </p:txBody>
        </p:sp>
      </p:grpSp>
      <p:grpSp>
        <p:nvGrpSpPr>
          <p:cNvPr id="10" name="Group 9">
            <a:extLst>
              <a:ext uri="{FF2B5EF4-FFF2-40B4-BE49-F238E27FC236}">
                <a16:creationId xmlns:a16="http://schemas.microsoft.com/office/drawing/2014/main" id="{31768AD7-8F7F-F458-95A8-C9C321542ECA}"/>
              </a:ext>
            </a:extLst>
          </p:cNvPr>
          <p:cNvGrpSpPr/>
          <p:nvPr/>
        </p:nvGrpSpPr>
        <p:grpSpPr>
          <a:xfrm>
            <a:off x="560341" y="4356137"/>
            <a:ext cx="1297253" cy="1358841"/>
            <a:chOff x="560341" y="3875351"/>
            <a:chExt cx="1297253" cy="1358841"/>
          </a:xfrm>
        </p:grpSpPr>
        <p:pic>
          <p:nvPicPr>
            <p:cNvPr id="31" name="Graphic 30" descr="Stroller with solid fill">
              <a:extLst>
                <a:ext uri="{FF2B5EF4-FFF2-40B4-BE49-F238E27FC236}">
                  <a16:creationId xmlns:a16="http://schemas.microsoft.com/office/drawing/2014/main" id="{B9251C01-FACF-3FD7-FF2A-B63FBBDB2843}"/>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866068" y="3875351"/>
              <a:ext cx="685800" cy="685800"/>
            </a:xfrm>
            <a:prstGeom prst="rect">
              <a:avLst/>
            </a:prstGeom>
          </p:spPr>
        </p:pic>
        <p:sp>
          <p:nvSpPr>
            <p:cNvPr id="41" name="Content Placeholder 1">
              <a:extLst>
                <a:ext uri="{FF2B5EF4-FFF2-40B4-BE49-F238E27FC236}">
                  <a16:creationId xmlns:a16="http://schemas.microsoft.com/office/drawing/2014/main" id="{CF9A71E3-32F7-C45F-C22B-CF3343789EC8}"/>
                </a:ext>
              </a:extLst>
            </p:cNvPr>
            <p:cNvSpPr txBox="1">
              <a:spLocks/>
            </p:cNvSpPr>
            <p:nvPr/>
          </p:nvSpPr>
          <p:spPr>
            <a:xfrm>
              <a:off x="560341" y="4574904"/>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dirty="0">
                  <a:solidFill>
                    <a:schemeClr val="bg1">
                      <a:lumMod val="10000"/>
                    </a:schemeClr>
                  </a:solidFill>
                  <a:latin typeface="Calibri Light"/>
                  <a:ea typeface="Calibri Light"/>
                  <a:cs typeface="Calibri Light"/>
                </a:rPr>
                <a:t>Pregnancy &amp; Baby Supplies</a:t>
              </a:r>
              <a:endParaRPr lang="en-US" sz="1800" dirty="0">
                <a:solidFill>
                  <a:schemeClr val="bg1">
                    <a:lumMod val="10000"/>
                  </a:schemeClr>
                </a:solidFill>
                <a:latin typeface="Calibri Light"/>
                <a:ea typeface="Calibri Light"/>
                <a:cs typeface="Calibri Light"/>
              </a:endParaRPr>
            </a:p>
          </p:txBody>
        </p:sp>
      </p:grpSp>
      <p:grpSp>
        <p:nvGrpSpPr>
          <p:cNvPr id="12" name="Group 11">
            <a:extLst>
              <a:ext uri="{FF2B5EF4-FFF2-40B4-BE49-F238E27FC236}">
                <a16:creationId xmlns:a16="http://schemas.microsoft.com/office/drawing/2014/main" id="{894E1670-A07C-CC0F-4781-AE6AE1294B89}"/>
              </a:ext>
            </a:extLst>
          </p:cNvPr>
          <p:cNvGrpSpPr/>
          <p:nvPr/>
        </p:nvGrpSpPr>
        <p:grpSpPr>
          <a:xfrm>
            <a:off x="2159857" y="4337994"/>
            <a:ext cx="1297253" cy="1358841"/>
            <a:chOff x="2322908" y="3875351"/>
            <a:chExt cx="1297253" cy="1358841"/>
          </a:xfrm>
        </p:grpSpPr>
        <p:pic>
          <p:nvPicPr>
            <p:cNvPr id="25" name="Graphic 24" descr="Shirt with solid fill">
              <a:extLst>
                <a:ext uri="{FF2B5EF4-FFF2-40B4-BE49-F238E27FC236}">
                  <a16:creationId xmlns:a16="http://schemas.microsoft.com/office/drawing/2014/main" id="{92B1BDFA-9F3E-793A-3CF5-9E4122FD9C6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635460" y="3875351"/>
              <a:ext cx="685800" cy="685800"/>
            </a:xfrm>
            <a:prstGeom prst="rect">
              <a:avLst/>
            </a:prstGeom>
          </p:spPr>
        </p:pic>
        <p:sp>
          <p:nvSpPr>
            <p:cNvPr id="43" name="Content Placeholder 1">
              <a:extLst>
                <a:ext uri="{FF2B5EF4-FFF2-40B4-BE49-F238E27FC236}">
                  <a16:creationId xmlns:a16="http://schemas.microsoft.com/office/drawing/2014/main" id="{74106107-F794-ACB5-DBBA-D4DF7470A734}"/>
                </a:ext>
              </a:extLst>
            </p:cNvPr>
            <p:cNvSpPr txBox="1">
              <a:spLocks/>
            </p:cNvSpPr>
            <p:nvPr/>
          </p:nvSpPr>
          <p:spPr>
            <a:xfrm>
              <a:off x="2322908" y="4574904"/>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dirty="0">
                  <a:solidFill>
                    <a:schemeClr val="bg1">
                      <a:lumMod val="10000"/>
                    </a:schemeClr>
                  </a:solidFill>
                  <a:latin typeface="Calibri Light"/>
                  <a:ea typeface="Calibri Light"/>
                  <a:cs typeface="Calibri Light"/>
                </a:rPr>
                <a:t>Clothing and Hygiene</a:t>
              </a:r>
              <a:endParaRPr lang="en-US" sz="1800" dirty="0">
                <a:solidFill>
                  <a:schemeClr val="bg1">
                    <a:lumMod val="10000"/>
                  </a:schemeClr>
                </a:solidFill>
                <a:latin typeface="Calibri Light" panose="020F0302020204030204" pitchFamily="34" charset="0"/>
                <a:ea typeface="Calibri"/>
                <a:cs typeface="Calibri Light" panose="020F0302020204030204" pitchFamily="34" charset="0"/>
              </a:endParaRPr>
            </a:p>
          </p:txBody>
        </p:sp>
      </p:grpSp>
      <p:grpSp>
        <p:nvGrpSpPr>
          <p:cNvPr id="13" name="Group 12">
            <a:extLst>
              <a:ext uri="{FF2B5EF4-FFF2-40B4-BE49-F238E27FC236}">
                <a16:creationId xmlns:a16="http://schemas.microsoft.com/office/drawing/2014/main" id="{1D467EBE-2913-5D0A-C8C4-B4A1AE364765}"/>
              </a:ext>
            </a:extLst>
          </p:cNvPr>
          <p:cNvGrpSpPr/>
          <p:nvPr/>
        </p:nvGrpSpPr>
        <p:grpSpPr>
          <a:xfrm>
            <a:off x="3759374" y="4351747"/>
            <a:ext cx="1392098" cy="1318576"/>
            <a:chOff x="4056342" y="3889104"/>
            <a:chExt cx="1392098" cy="1318576"/>
          </a:xfrm>
        </p:grpSpPr>
        <p:pic>
          <p:nvPicPr>
            <p:cNvPr id="27" name="Graphic 26" descr="Car with solid fill">
              <a:extLst>
                <a:ext uri="{FF2B5EF4-FFF2-40B4-BE49-F238E27FC236}">
                  <a16:creationId xmlns:a16="http://schemas.microsoft.com/office/drawing/2014/main" id="{F984186D-5FF8-4FCA-81AB-E2C1B2B3416C}"/>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4404852" y="3889104"/>
              <a:ext cx="685800" cy="685800"/>
            </a:xfrm>
            <a:prstGeom prst="rect">
              <a:avLst/>
            </a:prstGeom>
          </p:spPr>
        </p:pic>
        <p:sp>
          <p:nvSpPr>
            <p:cNvPr id="45" name="Content Placeholder 1">
              <a:extLst>
                <a:ext uri="{FF2B5EF4-FFF2-40B4-BE49-F238E27FC236}">
                  <a16:creationId xmlns:a16="http://schemas.microsoft.com/office/drawing/2014/main" id="{22F3D0E5-42B8-041A-E3F1-1727E55A0294}"/>
                </a:ext>
              </a:extLst>
            </p:cNvPr>
            <p:cNvSpPr txBox="1">
              <a:spLocks/>
            </p:cNvSpPr>
            <p:nvPr/>
          </p:nvSpPr>
          <p:spPr>
            <a:xfrm>
              <a:off x="4056342" y="4548392"/>
              <a:ext cx="1392098"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Transportation</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grpSp>
      <p:grpSp>
        <p:nvGrpSpPr>
          <p:cNvPr id="14" name="Group 13">
            <a:extLst>
              <a:ext uri="{FF2B5EF4-FFF2-40B4-BE49-F238E27FC236}">
                <a16:creationId xmlns:a16="http://schemas.microsoft.com/office/drawing/2014/main" id="{4D281EB9-8E69-731F-01EB-0BCCB6DF31CC}"/>
              </a:ext>
            </a:extLst>
          </p:cNvPr>
          <p:cNvGrpSpPr/>
          <p:nvPr/>
        </p:nvGrpSpPr>
        <p:grpSpPr>
          <a:xfrm>
            <a:off x="5458676" y="4351747"/>
            <a:ext cx="1297253" cy="1345088"/>
            <a:chOff x="5872472" y="3889104"/>
            <a:chExt cx="1297253" cy="1345088"/>
          </a:xfrm>
        </p:grpSpPr>
        <p:pic>
          <p:nvPicPr>
            <p:cNvPr id="29" name="Graphic 28" descr="Heart with pulse with solid fill">
              <a:extLst>
                <a:ext uri="{FF2B5EF4-FFF2-40B4-BE49-F238E27FC236}">
                  <a16:creationId xmlns:a16="http://schemas.microsoft.com/office/drawing/2014/main" id="{65D32125-B344-F7C8-7D12-4382F31E598A}"/>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6174244" y="3889104"/>
              <a:ext cx="685800" cy="685800"/>
            </a:xfrm>
            <a:prstGeom prst="rect">
              <a:avLst/>
            </a:prstGeom>
          </p:spPr>
        </p:pic>
        <p:sp>
          <p:nvSpPr>
            <p:cNvPr id="47" name="Content Placeholder 1">
              <a:extLst>
                <a:ext uri="{FF2B5EF4-FFF2-40B4-BE49-F238E27FC236}">
                  <a16:creationId xmlns:a16="http://schemas.microsoft.com/office/drawing/2014/main" id="{C9AAB7C3-CBB4-2D13-05CB-948F6A6CE050}"/>
                </a:ext>
              </a:extLst>
            </p:cNvPr>
            <p:cNvSpPr txBox="1">
              <a:spLocks/>
            </p:cNvSpPr>
            <p:nvPr/>
          </p:nvSpPr>
          <p:spPr>
            <a:xfrm>
              <a:off x="5872472" y="4574904"/>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dirty="0">
                  <a:solidFill>
                    <a:schemeClr val="bg1">
                      <a:lumMod val="10000"/>
                    </a:schemeClr>
                  </a:solidFill>
                  <a:latin typeface="Calibri Light"/>
                  <a:ea typeface="Calibri Light"/>
                  <a:cs typeface="Calibri Light"/>
                </a:rPr>
                <a:t>Healthcare</a:t>
              </a:r>
              <a:endParaRPr lang="en-US" dirty="0">
                <a:solidFill>
                  <a:schemeClr val="bg1">
                    <a:lumMod val="10000"/>
                  </a:schemeClr>
                </a:solidFill>
              </a:endParaRPr>
            </a:p>
          </p:txBody>
        </p:sp>
      </p:grpSp>
      <p:grpSp>
        <p:nvGrpSpPr>
          <p:cNvPr id="4" name="Group 3">
            <a:extLst>
              <a:ext uri="{FF2B5EF4-FFF2-40B4-BE49-F238E27FC236}">
                <a16:creationId xmlns:a16="http://schemas.microsoft.com/office/drawing/2014/main" id="{1CD41399-07DE-B4CA-17A9-682B4DD5B975}"/>
              </a:ext>
            </a:extLst>
          </p:cNvPr>
          <p:cNvGrpSpPr/>
          <p:nvPr/>
        </p:nvGrpSpPr>
        <p:grpSpPr>
          <a:xfrm>
            <a:off x="6964767" y="2668851"/>
            <a:ext cx="1487753" cy="1358842"/>
            <a:chOff x="469625" y="5326779"/>
            <a:chExt cx="1487753" cy="1358842"/>
          </a:xfrm>
        </p:grpSpPr>
        <p:pic>
          <p:nvPicPr>
            <p:cNvPr id="52" name="Graphic 51" descr="Speaker phone with solid fill">
              <a:extLst>
                <a:ext uri="{FF2B5EF4-FFF2-40B4-BE49-F238E27FC236}">
                  <a16:creationId xmlns:a16="http://schemas.microsoft.com/office/drawing/2014/main" id="{7DFF7D92-4CE3-879C-73E7-1B1BB7CAC998}"/>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838853" y="5326779"/>
              <a:ext cx="685800" cy="685800"/>
            </a:xfrm>
            <a:prstGeom prst="rect">
              <a:avLst/>
            </a:prstGeom>
          </p:spPr>
        </p:pic>
        <p:sp>
          <p:nvSpPr>
            <p:cNvPr id="53" name="Content Placeholder 1">
              <a:extLst>
                <a:ext uri="{FF2B5EF4-FFF2-40B4-BE49-F238E27FC236}">
                  <a16:creationId xmlns:a16="http://schemas.microsoft.com/office/drawing/2014/main" id="{D45EDD02-10F0-410B-D90D-53F6D1C97EF9}"/>
                </a:ext>
              </a:extLst>
            </p:cNvPr>
            <p:cNvSpPr txBox="1">
              <a:spLocks/>
            </p:cNvSpPr>
            <p:nvPr/>
          </p:nvSpPr>
          <p:spPr>
            <a:xfrm>
              <a:off x="469625" y="6044475"/>
              <a:ext cx="1487753" cy="64114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dirty="0">
                  <a:solidFill>
                    <a:schemeClr val="bg1">
                      <a:lumMod val="10000"/>
                    </a:schemeClr>
                  </a:solidFill>
                  <a:latin typeface="Calibri Light"/>
                  <a:ea typeface="Calibri Light"/>
                  <a:cs typeface="Calibri Light"/>
                </a:rPr>
                <a:t>Communication</a:t>
              </a:r>
              <a:endParaRPr lang="en-US" dirty="0">
                <a:solidFill>
                  <a:schemeClr val="bg1">
                    <a:lumMod val="10000"/>
                  </a:schemeClr>
                </a:solidFill>
              </a:endParaRPr>
            </a:p>
          </p:txBody>
        </p:sp>
      </p:grpSp>
      <p:grpSp>
        <p:nvGrpSpPr>
          <p:cNvPr id="3" name="Group 2">
            <a:extLst>
              <a:ext uri="{FF2B5EF4-FFF2-40B4-BE49-F238E27FC236}">
                <a16:creationId xmlns:a16="http://schemas.microsoft.com/office/drawing/2014/main" id="{8F53AF01-2C9F-B38A-F818-E3144297A0D1}"/>
              </a:ext>
            </a:extLst>
          </p:cNvPr>
          <p:cNvGrpSpPr/>
          <p:nvPr/>
        </p:nvGrpSpPr>
        <p:grpSpPr>
          <a:xfrm>
            <a:off x="7058192" y="4337993"/>
            <a:ext cx="1297253" cy="1358841"/>
            <a:chOff x="2295693" y="5326779"/>
            <a:chExt cx="1297253" cy="1358841"/>
          </a:xfrm>
        </p:grpSpPr>
        <p:pic>
          <p:nvPicPr>
            <p:cNvPr id="49" name="Graphic 48" descr="Man With Pram with solid fill">
              <a:extLst>
                <a:ext uri="{FF2B5EF4-FFF2-40B4-BE49-F238E27FC236}">
                  <a16:creationId xmlns:a16="http://schemas.microsoft.com/office/drawing/2014/main" id="{98E93199-FA1C-3F0D-C837-29034B8C758F}"/>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2608245" y="5326779"/>
              <a:ext cx="685800" cy="685800"/>
            </a:xfrm>
            <a:prstGeom prst="rect">
              <a:avLst/>
            </a:prstGeom>
          </p:spPr>
        </p:pic>
        <p:sp>
          <p:nvSpPr>
            <p:cNvPr id="54" name="Content Placeholder 1">
              <a:extLst>
                <a:ext uri="{FF2B5EF4-FFF2-40B4-BE49-F238E27FC236}">
                  <a16:creationId xmlns:a16="http://schemas.microsoft.com/office/drawing/2014/main" id="{2983466C-FA7A-10E6-C224-5D89A15BE7F3}"/>
                </a:ext>
              </a:extLst>
            </p:cNvPr>
            <p:cNvSpPr txBox="1">
              <a:spLocks/>
            </p:cNvSpPr>
            <p:nvPr/>
          </p:nvSpPr>
          <p:spPr>
            <a:xfrm>
              <a:off x="2295693" y="6026332"/>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dirty="0">
                  <a:solidFill>
                    <a:schemeClr val="bg1">
                      <a:lumMod val="10000"/>
                    </a:schemeClr>
                  </a:solidFill>
                  <a:latin typeface="Calibri Light"/>
                  <a:ea typeface="Calibri Light"/>
                  <a:cs typeface="Calibri Light"/>
                </a:rPr>
                <a:t>Child Care</a:t>
              </a:r>
              <a:endParaRPr lang="en-US" dirty="0"/>
            </a:p>
          </p:txBody>
        </p:sp>
      </p:grpSp>
    </p:spTree>
    <p:extLst>
      <p:ext uri="{BB962C8B-B14F-4D97-AF65-F5344CB8AC3E}">
        <p14:creationId xmlns:p14="http://schemas.microsoft.com/office/powerpoint/2010/main" val="3247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DAF16-F4C3-C94F-04C6-B18F582CDE49}"/>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5CE6B26F-8438-085E-2D13-21F23687C3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20" name="Rectangle 19">
            <a:extLst>
              <a:ext uri="{FF2B5EF4-FFF2-40B4-BE49-F238E27FC236}">
                <a16:creationId xmlns:a16="http://schemas.microsoft.com/office/drawing/2014/main" id="{3C0EECA3-5CA9-D59A-0D73-3874F8A4813B}"/>
              </a:ext>
            </a:extLst>
          </p:cNvPr>
          <p:cNvSpPr/>
          <p:nvPr/>
        </p:nvSpPr>
        <p:spPr>
          <a:xfrm>
            <a:off x="-1" y="-9525"/>
            <a:ext cx="13205861" cy="6888012"/>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45F41A5-E3D8-C796-D40F-6099213C958E}"/>
              </a:ext>
            </a:extLst>
          </p:cNvPr>
          <p:cNvSpPr txBox="1"/>
          <p:nvPr/>
        </p:nvSpPr>
        <p:spPr>
          <a:xfrm>
            <a:off x="641984" y="655368"/>
            <a:ext cx="91778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Light"/>
                <a:ea typeface="Calibri Light"/>
                <a:cs typeface="Calibri Light"/>
              </a:rPr>
              <a:t>Material hardship is among the strongest </a:t>
            </a:r>
            <a:br>
              <a:rPr lang="en-US" sz="2800">
                <a:latin typeface="Calibri Light"/>
                <a:ea typeface="Calibri Light"/>
                <a:cs typeface="Calibri Light"/>
              </a:rPr>
            </a:br>
            <a:r>
              <a:rPr lang="en-US" sz="2800">
                <a:latin typeface="Calibri Light"/>
                <a:ea typeface="Calibri Light"/>
                <a:cs typeface="Calibri Light"/>
              </a:rPr>
              <a:t>predictors of child welfare involvement.</a:t>
            </a:r>
          </a:p>
        </p:txBody>
      </p:sp>
      <p:sp>
        <p:nvSpPr>
          <p:cNvPr id="2" name="Content Placeholder 1">
            <a:extLst>
              <a:ext uri="{FF2B5EF4-FFF2-40B4-BE49-F238E27FC236}">
                <a16:creationId xmlns:a16="http://schemas.microsoft.com/office/drawing/2014/main" id="{35AB6587-D6A1-0B7A-08CC-05B4E47DA232}"/>
              </a:ext>
            </a:extLst>
          </p:cNvPr>
          <p:cNvSpPr txBox="1">
            <a:spLocks/>
          </p:cNvSpPr>
          <p:nvPr/>
        </p:nvSpPr>
        <p:spPr>
          <a:xfrm>
            <a:off x="651509" y="1709797"/>
            <a:ext cx="6932823" cy="2553263"/>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999"/>
              </a:lnSpc>
              <a:spcBef>
                <a:spcPts val="500"/>
              </a:spcBef>
              <a:spcAft>
                <a:spcPts val="1000"/>
              </a:spcAft>
            </a:pPr>
            <a:r>
              <a:rPr lang="en-US" sz="2000">
                <a:solidFill>
                  <a:srgbClr val="191919"/>
                </a:solidFill>
                <a:latin typeface="Calibri"/>
                <a:ea typeface="Calibri"/>
                <a:cs typeface="Calibri"/>
              </a:rPr>
              <a:t>Income losses, cumulative material hardship, and housing hardship are the </a:t>
            </a:r>
            <a:r>
              <a:rPr lang="en-US" sz="2000">
                <a:solidFill>
                  <a:srgbClr val="191919"/>
                </a:solidFill>
                <a:latin typeface="Calibri"/>
                <a:ea typeface="Calibri"/>
                <a:cs typeface="Calibri"/>
                <a:hlinkClick r:id="rId3"/>
              </a:rPr>
              <a:t>most reliable predictors</a:t>
            </a:r>
            <a:r>
              <a:rPr lang="en-US" sz="2000">
                <a:solidFill>
                  <a:srgbClr val="191919"/>
                </a:solidFill>
                <a:latin typeface="Calibri"/>
                <a:ea typeface="Calibri"/>
                <a:cs typeface="Calibri"/>
              </a:rPr>
              <a:t> of child maltreatment.</a:t>
            </a:r>
            <a:endParaRPr lang="en-US">
              <a:solidFill>
                <a:schemeClr val="bg1">
                  <a:lumMod val="10000"/>
                </a:schemeClr>
              </a:solidFill>
              <a:ea typeface="+mn-lt"/>
              <a:cs typeface="+mn-lt"/>
            </a:endParaRPr>
          </a:p>
          <a:p>
            <a:pPr>
              <a:lnSpc>
                <a:spcPct val="113999"/>
              </a:lnSpc>
              <a:spcBef>
                <a:spcPts val="500"/>
              </a:spcBef>
              <a:spcAft>
                <a:spcPts val="800"/>
              </a:spcAft>
            </a:pPr>
            <a:r>
              <a:rPr lang="en-US" sz="2000">
                <a:solidFill>
                  <a:schemeClr val="bg1">
                    <a:lumMod val="10000"/>
                  </a:schemeClr>
                </a:solidFill>
                <a:ea typeface="+mn-lt"/>
                <a:cs typeface="+mn-lt"/>
              </a:rPr>
              <a:t>Low-income families experiencing at least one type of material hardship are approximately </a:t>
            </a:r>
            <a:r>
              <a:rPr lang="en-US" sz="2000">
                <a:solidFill>
                  <a:schemeClr val="bg1">
                    <a:lumMod val="10000"/>
                  </a:schemeClr>
                </a:solidFill>
                <a:ea typeface="+mn-lt"/>
                <a:cs typeface="+mn-lt"/>
                <a:hlinkClick r:id="rId4">
                  <a:extLst>
                    <a:ext uri="{A12FA001-AC4F-418D-AE19-62706E023703}">
                      <ahyp:hlinkClr xmlns:ahyp="http://schemas.microsoft.com/office/drawing/2018/hyperlinkcolor" val="tx"/>
                    </a:ext>
                  </a:extLst>
                </a:hlinkClick>
              </a:rPr>
              <a:t>3x more likely</a:t>
            </a:r>
            <a:r>
              <a:rPr lang="en-US" sz="2000">
                <a:solidFill>
                  <a:schemeClr val="bg1">
                    <a:lumMod val="10000"/>
                  </a:schemeClr>
                </a:solidFill>
                <a:ea typeface="+mn-lt"/>
                <a:cs typeface="+mn-lt"/>
              </a:rPr>
              <a:t> to receive a neglect investigation and 4x more likely to receive a physical abuse investigation </a:t>
            </a:r>
            <a:r>
              <a:rPr lang="en-US" sz="2000" i="1">
                <a:solidFill>
                  <a:schemeClr val="bg1">
                    <a:lumMod val="10000"/>
                  </a:schemeClr>
                </a:solidFill>
                <a:ea typeface="+mn-lt"/>
                <a:cs typeface="+mn-lt"/>
              </a:rPr>
              <a:t>(increases to 4x and 7x respectively for families experiencing multiple types of hardship)</a:t>
            </a:r>
            <a:r>
              <a:rPr lang="en-US" sz="2000">
                <a:solidFill>
                  <a:schemeClr val="bg1">
                    <a:lumMod val="10000"/>
                  </a:schemeClr>
                </a:solidFill>
                <a:ea typeface="+mn-lt"/>
                <a:cs typeface="+mn-lt"/>
              </a:rPr>
              <a:t>. </a:t>
            </a:r>
            <a:endParaRPr lang="en-US" sz="2000">
              <a:solidFill>
                <a:schemeClr val="bg1">
                  <a:lumMod val="10000"/>
                </a:schemeClr>
              </a:solidFill>
              <a:ea typeface="Calibri"/>
              <a:cs typeface="Calibri"/>
            </a:endParaRPr>
          </a:p>
          <a:p>
            <a:pPr>
              <a:lnSpc>
                <a:spcPct val="114000"/>
              </a:lnSpc>
              <a:spcBef>
                <a:spcPts val="500"/>
              </a:spcBef>
              <a:spcAft>
                <a:spcPts val="800"/>
              </a:spcAft>
            </a:pPr>
            <a:endParaRPr lang="en-US">
              <a:solidFill>
                <a:schemeClr val="bg1">
                  <a:lumMod val="10000"/>
                </a:schemeClr>
              </a:solidFill>
              <a:latin typeface="Calibri"/>
              <a:ea typeface="Calibri"/>
              <a:cs typeface="Calibri"/>
            </a:endParaRPr>
          </a:p>
        </p:txBody>
      </p:sp>
      <p:grpSp>
        <p:nvGrpSpPr>
          <p:cNvPr id="5" name="Group 4">
            <a:extLst>
              <a:ext uri="{FF2B5EF4-FFF2-40B4-BE49-F238E27FC236}">
                <a16:creationId xmlns:a16="http://schemas.microsoft.com/office/drawing/2014/main" id="{F2E8E32C-3A67-3D90-9A94-1F49866732B0}"/>
              </a:ext>
            </a:extLst>
          </p:cNvPr>
          <p:cNvGrpSpPr/>
          <p:nvPr/>
        </p:nvGrpSpPr>
        <p:grpSpPr>
          <a:xfrm>
            <a:off x="645566" y="4662450"/>
            <a:ext cx="5795534" cy="1836772"/>
            <a:chOff x="655091" y="3957600"/>
            <a:chExt cx="5795534" cy="1836772"/>
          </a:xfrm>
        </p:grpSpPr>
        <p:pic>
          <p:nvPicPr>
            <p:cNvPr id="4" name="Graphic 3" descr="First aid kit with solid fill">
              <a:extLst>
                <a:ext uri="{FF2B5EF4-FFF2-40B4-BE49-F238E27FC236}">
                  <a16:creationId xmlns:a16="http://schemas.microsoft.com/office/drawing/2014/main" id="{016D6555-E662-B7AE-1F31-EEBEF9A62E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2110" y="3957600"/>
              <a:ext cx="685800" cy="685800"/>
            </a:xfrm>
            <a:prstGeom prst="rect">
              <a:avLst/>
            </a:prstGeom>
          </p:spPr>
        </p:pic>
        <p:pic>
          <p:nvPicPr>
            <p:cNvPr id="7" name="Graphic 6" descr="Grocery bag with solid fill">
              <a:extLst>
                <a:ext uri="{FF2B5EF4-FFF2-40B4-BE49-F238E27FC236}">
                  <a16:creationId xmlns:a16="http://schemas.microsoft.com/office/drawing/2014/main" id="{4EACAF29-E5AC-E4A4-C83D-15DD9030B42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960604" y="3971353"/>
              <a:ext cx="685800" cy="685800"/>
            </a:xfrm>
            <a:prstGeom prst="rect">
              <a:avLst/>
            </a:prstGeom>
          </p:spPr>
        </p:pic>
        <p:pic>
          <p:nvPicPr>
            <p:cNvPr id="10" name="Graphic 9" descr="Lights On with solid fill">
              <a:extLst>
                <a:ext uri="{FF2B5EF4-FFF2-40B4-BE49-F238E27FC236}">
                  <a16:creationId xmlns:a16="http://schemas.microsoft.com/office/drawing/2014/main" id="{2820A7BB-23E2-4CC1-0620-DD50F56CC1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59099" y="3968210"/>
              <a:ext cx="685800" cy="685800"/>
            </a:xfrm>
            <a:prstGeom prst="rect">
              <a:avLst/>
            </a:prstGeom>
          </p:spPr>
        </p:pic>
        <p:pic>
          <p:nvPicPr>
            <p:cNvPr id="12" name="Graphic 11" descr="House with solid fill">
              <a:extLst>
                <a:ext uri="{FF2B5EF4-FFF2-40B4-BE49-F238E27FC236}">
                  <a16:creationId xmlns:a16="http://schemas.microsoft.com/office/drawing/2014/main" id="{EBC30B81-381D-0B31-8B6D-A21A168EF19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3616" y="3957600"/>
              <a:ext cx="685800" cy="685800"/>
            </a:xfrm>
            <a:prstGeom prst="rect">
              <a:avLst/>
            </a:prstGeom>
          </p:spPr>
        </p:pic>
        <p:sp>
          <p:nvSpPr>
            <p:cNvPr id="13" name="Content Placeholder 1">
              <a:extLst>
                <a:ext uri="{FF2B5EF4-FFF2-40B4-BE49-F238E27FC236}">
                  <a16:creationId xmlns:a16="http://schemas.microsoft.com/office/drawing/2014/main" id="{4E862812-632C-FE5A-8BD8-D71BA490CAA4}"/>
                </a:ext>
              </a:extLst>
            </p:cNvPr>
            <p:cNvSpPr txBox="1">
              <a:spLocks/>
            </p:cNvSpPr>
            <p:nvPr/>
          </p:nvSpPr>
          <p:spPr>
            <a:xfrm>
              <a:off x="5153372" y="4757791"/>
              <a:ext cx="1297253" cy="10306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Can’t pay gas, oil, or electricity bill </a:t>
              </a:r>
              <a:endParaRPr lang="en-US" sz="1600" i="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3999"/>
                </a:lnSpc>
                <a:spcBef>
                  <a:spcPts val="500"/>
                </a:spcBef>
                <a:spcAft>
                  <a:spcPts val="800"/>
                </a:spcAft>
              </a:pP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3999"/>
                </a:lnSpc>
                <a:spcBef>
                  <a:spcPts val="500"/>
                </a:spcBef>
                <a:spcAft>
                  <a:spcPts val="800"/>
                </a:spcAft>
              </a:pP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4000"/>
                </a:lnSpc>
                <a:spcBef>
                  <a:spcPts val="500"/>
                </a:spcBef>
                <a:spcAft>
                  <a:spcPts val="800"/>
                </a:spcAft>
              </a:pP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14" name="Content Placeholder 1">
              <a:extLst>
                <a:ext uri="{FF2B5EF4-FFF2-40B4-BE49-F238E27FC236}">
                  <a16:creationId xmlns:a16="http://schemas.microsoft.com/office/drawing/2014/main" id="{576C5383-31C6-0649-CA4C-690F14A59146}"/>
                </a:ext>
              </a:extLst>
            </p:cNvPr>
            <p:cNvSpPr txBox="1">
              <a:spLocks/>
            </p:cNvSpPr>
            <p:nvPr/>
          </p:nvSpPr>
          <p:spPr>
            <a:xfrm>
              <a:off x="3654877" y="4757791"/>
              <a:ext cx="1297253" cy="10306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Food insecure</a:t>
              </a:r>
              <a:endParaRPr lang="en-US" sz="1600" i="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3999"/>
                </a:lnSpc>
                <a:spcBef>
                  <a:spcPts val="500"/>
                </a:spcBef>
                <a:spcAft>
                  <a:spcPts val="800"/>
                </a:spcAft>
              </a:pP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3999"/>
                </a:lnSpc>
                <a:spcBef>
                  <a:spcPts val="500"/>
                </a:spcBef>
                <a:spcAft>
                  <a:spcPts val="800"/>
                </a:spcAft>
              </a:pP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4000"/>
                </a:lnSpc>
                <a:spcBef>
                  <a:spcPts val="500"/>
                </a:spcBef>
                <a:spcAft>
                  <a:spcPts val="800"/>
                </a:spcAft>
              </a:pP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15" name="Content Placeholder 1">
              <a:extLst>
                <a:ext uri="{FF2B5EF4-FFF2-40B4-BE49-F238E27FC236}">
                  <a16:creationId xmlns:a16="http://schemas.microsoft.com/office/drawing/2014/main" id="{571764B2-58F4-745F-970E-0A534F56C09D}"/>
                </a:ext>
              </a:extLst>
            </p:cNvPr>
            <p:cNvSpPr txBox="1">
              <a:spLocks/>
            </p:cNvSpPr>
            <p:nvPr/>
          </p:nvSpPr>
          <p:spPr>
            <a:xfrm>
              <a:off x="2154984" y="4757791"/>
              <a:ext cx="1297253" cy="10306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Needed medical care, but didn’t go</a:t>
              </a:r>
              <a:endParaRPr lang="en-US" sz="1600" i="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3999"/>
                </a:lnSpc>
                <a:spcBef>
                  <a:spcPts val="500"/>
                </a:spcBef>
                <a:spcAft>
                  <a:spcPts val="800"/>
                </a:spcAft>
              </a:pP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3999"/>
                </a:lnSpc>
                <a:spcBef>
                  <a:spcPts val="500"/>
                </a:spcBef>
                <a:spcAft>
                  <a:spcPts val="800"/>
                </a:spcAft>
              </a:pP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4000"/>
                </a:lnSpc>
                <a:spcBef>
                  <a:spcPts val="500"/>
                </a:spcBef>
                <a:spcAft>
                  <a:spcPts val="800"/>
                </a:spcAft>
              </a:pP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17" name="Content Placeholder 1">
              <a:extLst>
                <a:ext uri="{FF2B5EF4-FFF2-40B4-BE49-F238E27FC236}">
                  <a16:creationId xmlns:a16="http://schemas.microsoft.com/office/drawing/2014/main" id="{61D7EA2B-6849-F344-EF07-96E998AF6E0C}"/>
                </a:ext>
              </a:extLst>
            </p:cNvPr>
            <p:cNvSpPr txBox="1">
              <a:spLocks/>
            </p:cNvSpPr>
            <p:nvPr/>
          </p:nvSpPr>
          <p:spPr>
            <a:xfrm>
              <a:off x="655091" y="4763684"/>
              <a:ext cx="1297253" cy="10306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Can’t pay rent or mortgage</a:t>
              </a:r>
              <a:endParaRPr lang="en-US" sz="1600" i="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3999"/>
                </a:lnSpc>
                <a:spcBef>
                  <a:spcPts val="500"/>
                </a:spcBef>
                <a:spcAft>
                  <a:spcPts val="800"/>
                </a:spcAft>
              </a:pP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3999"/>
                </a:lnSpc>
                <a:spcBef>
                  <a:spcPts val="500"/>
                </a:spcBef>
                <a:spcAft>
                  <a:spcPts val="800"/>
                </a:spcAft>
              </a:pP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4000"/>
                </a:lnSpc>
                <a:spcBef>
                  <a:spcPts val="500"/>
                </a:spcBef>
                <a:spcAft>
                  <a:spcPts val="800"/>
                </a:spcAft>
              </a:pP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grpSp>
      <p:sp>
        <p:nvSpPr>
          <p:cNvPr id="3" name="Rectangle: Rounded Corners 2">
            <a:extLst>
              <a:ext uri="{FF2B5EF4-FFF2-40B4-BE49-F238E27FC236}">
                <a16:creationId xmlns:a16="http://schemas.microsoft.com/office/drawing/2014/main" id="{A18DC2E6-26FF-2B26-794D-D019184DAE94}"/>
              </a:ext>
            </a:extLst>
          </p:cNvPr>
          <p:cNvSpPr/>
          <p:nvPr/>
        </p:nvSpPr>
        <p:spPr>
          <a:xfrm>
            <a:off x="7962709" y="3968210"/>
            <a:ext cx="3523301" cy="2418755"/>
          </a:xfrm>
          <a:prstGeom prst="roundRect">
            <a:avLst>
              <a:gd name="adj" fmla="val 4486"/>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82880">
              <a:lnSpc>
                <a:spcPct val="114000"/>
              </a:lnSpc>
              <a:spcAft>
                <a:spcPts val="500"/>
              </a:spcAft>
            </a:pPr>
            <a:r>
              <a:rPr lang="en-US" sz="1600" b="1" i="1" dirty="0">
                <a:solidFill>
                  <a:schemeClr val="tx1"/>
                </a:solidFill>
                <a:latin typeface="+mj-lt"/>
                <a:cs typeface="Calibri Light"/>
              </a:rPr>
              <a:t>Optional:</a:t>
            </a:r>
            <a:r>
              <a:rPr lang="en-US" sz="1600" i="1" dirty="0">
                <a:solidFill>
                  <a:schemeClr val="tx1"/>
                </a:solidFill>
                <a:latin typeface="+mj-lt"/>
                <a:cs typeface="Calibri Light"/>
              </a:rPr>
              <a:t> For more information on the relationship between material hardship and Child Welfare involvement, see: </a:t>
            </a:r>
          </a:p>
          <a:p>
            <a:pPr marL="182880">
              <a:lnSpc>
                <a:spcPct val="114000"/>
              </a:lnSpc>
              <a:spcAft>
                <a:spcPts val="500"/>
              </a:spcAft>
            </a:pPr>
            <a:r>
              <a:rPr lang="en-US" sz="1600" b="1" i="1" dirty="0">
                <a:solidFill>
                  <a:schemeClr val="accent4"/>
                </a:solidFill>
                <a:latin typeface="Calibri Light"/>
                <a:ea typeface="Calibri Light"/>
                <a:cs typeface="Calibri Light"/>
                <a:hlinkClick r:id="rId13">
                  <a:extLst>
                    <a:ext uri="{A12FA001-AC4F-418D-AE19-62706E023703}">
                      <ahyp:hlinkClr xmlns:ahyp="http://schemas.microsoft.com/office/drawing/2018/hyperlinkcolor" val="tx"/>
                    </a:ext>
                  </a:extLst>
                </a:hlinkClick>
              </a:rPr>
              <a:t>Child and Family Well-being System: Economic &amp; Concrete Supports as a Core Component</a:t>
            </a:r>
            <a:endParaRPr lang="en-US" sz="1600" b="1" i="1" dirty="0">
              <a:solidFill>
                <a:schemeClr val="accent4"/>
              </a:solidFill>
              <a:latin typeface="Calibri Light"/>
              <a:ea typeface="Calibri Light"/>
              <a:cs typeface="Calibri Light"/>
            </a:endParaRPr>
          </a:p>
        </p:txBody>
      </p:sp>
    </p:spTree>
    <p:extLst>
      <p:ext uri="{BB962C8B-B14F-4D97-AF65-F5344CB8AC3E}">
        <p14:creationId xmlns:p14="http://schemas.microsoft.com/office/powerpoint/2010/main" val="176248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C03F7-3A1B-0CC1-46C5-B6517BAC7D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A859FA-2918-9ED1-3C84-3B0579A661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4" name="Rectangle 3">
            <a:extLst>
              <a:ext uri="{FF2B5EF4-FFF2-40B4-BE49-F238E27FC236}">
                <a16:creationId xmlns:a16="http://schemas.microsoft.com/office/drawing/2014/main" id="{1A2D74A2-3D79-F265-2F23-6A891EDAFDE7}"/>
              </a:ext>
            </a:extLst>
          </p:cNvPr>
          <p:cNvSpPr/>
          <p:nvPr/>
        </p:nvSpPr>
        <p:spPr>
          <a:xfrm>
            <a:off x="-1" y="-19050"/>
            <a:ext cx="13205861" cy="6897537"/>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C53BED9-06D6-060E-FF3F-95D915EAA76C}"/>
              </a:ext>
            </a:extLst>
          </p:cNvPr>
          <p:cNvSpPr txBox="1"/>
          <p:nvPr/>
        </p:nvSpPr>
        <p:spPr>
          <a:xfrm>
            <a:off x="641984" y="655368"/>
            <a:ext cx="91778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Light"/>
                <a:ea typeface="Calibri Light"/>
                <a:cs typeface="Calibri Light"/>
              </a:rPr>
              <a:t>Concrete support in times of need is a </a:t>
            </a:r>
            <a:br>
              <a:rPr lang="en-US" sz="2800">
                <a:latin typeface="Calibri Light"/>
                <a:ea typeface="Calibri Light"/>
                <a:cs typeface="Calibri Light"/>
              </a:rPr>
            </a:br>
            <a:r>
              <a:rPr lang="en-US" sz="2800">
                <a:latin typeface="Calibri Light"/>
                <a:ea typeface="Calibri Light"/>
                <a:cs typeface="Calibri Light"/>
              </a:rPr>
              <a:t>well-evidenced Child Welfare protective factor.</a:t>
            </a:r>
          </a:p>
        </p:txBody>
      </p:sp>
      <p:sp>
        <p:nvSpPr>
          <p:cNvPr id="2" name="Content Placeholder 1">
            <a:extLst>
              <a:ext uri="{FF2B5EF4-FFF2-40B4-BE49-F238E27FC236}">
                <a16:creationId xmlns:a16="http://schemas.microsoft.com/office/drawing/2014/main" id="{DD38B959-3470-6F5B-D358-6D5C350E0DF9}"/>
              </a:ext>
            </a:extLst>
          </p:cNvPr>
          <p:cNvSpPr txBox="1">
            <a:spLocks/>
          </p:cNvSpPr>
          <p:nvPr/>
        </p:nvSpPr>
        <p:spPr>
          <a:xfrm>
            <a:off x="641984" y="1833621"/>
            <a:ext cx="6436452" cy="383848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000"/>
              </a:lnSpc>
              <a:spcBef>
                <a:spcPts val="500"/>
              </a:spcBef>
              <a:spcAft>
                <a:spcPts val="800"/>
              </a:spcAft>
            </a:pPr>
            <a:r>
              <a:rPr lang="en-US" sz="2000">
                <a:solidFill>
                  <a:schemeClr val="bg1">
                    <a:lumMod val="10000"/>
                  </a:schemeClr>
                </a:solidFill>
              </a:rPr>
              <a:t>Childcare, housing supports, affordable health care, and flexible funds for concrete needs all demonstrate positive reductions in Child Welfare involvement.</a:t>
            </a:r>
          </a:p>
          <a:p>
            <a:pPr>
              <a:lnSpc>
                <a:spcPct val="114000"/>
              </a:lnSpc>
              <a:spcBef>
                <a:spcPts val="500"/>
              </a:spcBef>
              <a:spcAft>
                <a:spcPts val="800"/>
              </a:spcAft>
            </a:pPr>
            <a:r>
              <a:rPr lang="en-US" sz="2000" b="1">
                <a:solidFill>
                  <a:schemeClr val="accent4">
                    <a:lumMod val="75000"/>
                  </a:schemeClr>
                </a:solidFill>
              </a:rPr>
              <a:t>Services that offer concrete supports are more effective than those without.</a:t>
            </a:r>
            <a:r>
              <a:rPr lang="en-US" sz="2000" b="1">
                <a:solidFill>
                  <a:schemeClr val="bg1">
                    <a:lumMod val="10000"/>
                  </a:schemeClr>
                </a:solidFill>
              </a:rPr>
              <a:t> </a:t>
            </a:r>
            <a:r>
              <a:rPr lang="en-US" sz="2000">
                <a:solidFill>
                  <a:schemeClr val="bg1">
                    <a:lumMod val="10000"/>
                  </a:schemeClr>
                </a:solidFill>
              </a:rPr>
              <a:t>Child Welfare families who receive a home-based service with concrete supports are </a:t>
            </a:r>
            <a:r>
              <a:rPr lang="en-US" sz="2000">
                <a:solidFill>
                  <a:schemeClr val="bg1">
                    <a:lumMod val="10000"/>
                  </a:schemeClr>
                </a:solidFill>
                <a:hlinkClick r:id="rId3">
                  <a:extLst>
                    <a:ext uri="{A12FA001-AC4F-418D-AE19-62706E023703}">
                      <ahyp:hlinkClr xmlns:ahyp="http://schemas.microsoft.com/office/drawing/2018/hyperlinkcolor" val="tx"/>
                    </a:ext>
                  </a:extLst>
                </a:hlinkClick>
              </a:rPr>
              <a:t>17% less likely</a:t>
            </a:r>
            <a:r>
              <a:rPr lang="en-US" sz="2000">
                <a:solidFill>
                  <a:schemeClr val="bg1">
                    <a:lumMod val="10000"/>
                  </a:schemeClr>
                </a:solidFill>
              </a:rPr>
              <a:t> to experience a subsequent child maltreatment report than families who receive the same service without supports.</a:t>
            </a:r>
            <a:endParaRPr lang="en-US" sz="2000">
              <a:solidFill>
                <a:schemeClr val="bg1">
                  <a:lumMod val="10000"/>
                </a:schemeClr>
              </a:solidFill>
              <a:ea typeface="Calibri"/>
              <a:cs typeface="Calibri"/>
            </a:endParaRPr>
          </a:p>
          <a:p>
            <a:pPr>
              <a:lnSpc>
                <a:spcPct val="113999"/>
              </a:lnSpc>
              <a:spcBef>
                <a:spcPts val="500"/>
              </a:spcBef>
              <a:spcAft>
                <a:spcPts val="800"/>
              </a:spcAft>
            </a:pPr>
            <a:endParaRPr lang="en-US" sz="2000" b="1">
              <a:solidFill>
                <a:schemeClr val="bg1">
                  <a:lumMod val="10000"/>
                </a:schemeClr>
              </a:solidFill>
              <a:latin typeface="Calibri"/>
              <a:ea typeface="Calibri"/>
              <a:cs typeface="Calibri"/>
            </a:endParaRPr>
          </a:p>
          <a:p>
            <a:pPr>
              <a:lnSpc>
                <a:spcPct val="113999"/>
              </a:lnSpc>
              <a:spcBef>
                <a:spcPts val="500"/>
              </a:spcBef>
              <a:spcAft>
                <a:spcPts val="800"/>
              </a:spcAft>
            </a:pPr>
            <a:endParaRPr lang="en-US" sz="2000" b="1">
              <a:solidFill>
                <a:schemeClr val="bg1">
                  <a:lumMod val="10000"/>
                </a:schemeClr>
              </a:solidFill>
              <a:latin typeface="Calibri"/>
              <a:ea typeface="Calibri"/>
              <a:cs typeface="Calibri"/>
            </a:endParaRPr>
          </a:p>
          <a:p>
            <a:pPr>
              <a:lnSpc>
                <a:spcPct val="114000"/>
              </a:lnSpc>
              <a:spcBef>
                <a:spcPts val="500"/>
              </a:spcBef>
              <a:spcAft>
                <a:spcPts val="800"/>
              </a:spcAft>
            </a:pPr>
            <a:endParaRPr lang="en-US" sz="1800">
              <a:solidFill>
                <a:schemeClr val="bg1">
                  <a:lumMod val="10000"/>
                </a:schemeClr>
              </a:solidFill>
              <a:latin typeface="Calibri"/>
              <a:ea typeface="Calibri"/>
              <a:cs typeface="Calibri"/>
            </a:endParaRPr>
          </a:p>
        </p:txBody>
      </p:sp>
    </p:spTree>
    <p:extLst>
      <p:ext uri="{BB962C8B-B14F-4D97-AF65-F5344CB8AC3E}">
        <p14:creationId xmlns:p14="http://schemas.microsoft.com/office/powerpoint/2010/main" val="365249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1EDA-C2A1-FEFD-F40D-5BA0DED7BBD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57E05B5-4321-C63A-A5A8-9F4371372D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9" name="Rectangle 8">
            <a:extLst>
              <a:ext uri="{FF2B5EF4-FFF2-40B4-BE49-F238E27FC236}">
                <a16:creationId xmlns:a16="http://schemas.microsoft.com/office/drawing/2014/main" id="{C1F3B029-F225-3DD4-46A6-C315D4A8F0D7}"/>
              </a:ext>
            </a:extLst>
          </p:cNvPr>
          <p:cNvSpPr/>
          <p:nvPr/>
        </p:nvSpPr>
        <p:spPr>
          <a:xfrm>
            <a:off x="-1" y="-19050"/>
            <a:ext cx="13205861" cy="6897537"/>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19D3C5A-DAFD-8A11-A0DB-438C627B3850}"/>
              </a:ext>
            </a:extLst>
          </p:cNvPr>
          <p:cNvSpPr txBox="1"/>
          <p:nvPr/>
        </p:nvSpPr>
        <p:spPr>
          <a:xfrm>
            <a:off x="641984" y="522018"/>
            <a:ext cx="91778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Light"/>
                <a:ea typeface="Calibri Light"/>
                <a:cs typeface="Calibri Light"/>
              </a:rPr>
              <a:t>BIPOC families are disproportionality </a:t>
            </a:r>
            <a:br>
              <a:rPr lang="en-US" sz="2800">
                <a:latin typeface="Calibri Light"/>
                <a:ea typeface="Calibri Light"/>
                <a:cs typeface="Calibri Light"/>
              </a:rPr>
            </a:br>
            <a:r>
              <a:rPr lang="en-US" sz="2800">
                <a:latin typeface="Calibri Light"/>
                <a:ea typeface="Calibri Light"/>
                <a:cs typeface="Calibri Light"/>
              </a:rPr>
              <a:t>impacted by economic hardship. </a:t>
            </a:r>
          </a:p>
        </p:txBody>
      </p:sp>
      <p:sp>
        <p:nvSpPr>
          <p:cNvPr id="2" name="Content Placeholder 1">
            <a:extLst>
              <a:ext uri="{FF2B5EF4-FFF2-40B4-BE49-F238E27FC236}">
                <a16:creationId xmlns:a16="http://schemas.microsoft.com/office/drawing/2014/main" id="{A13943DF-1714-E073-6D70-A8831A03DD4A}"/>
              </a:ext>
            </a:extLst>
          </p:cNvPr>
          <p:cNvSpPr txBox="1">
            <a:spLocks/>
          </p:cNvSpPr>
          <p:nvPr/>
        </p:nvSpPr>
        <p:spPr>
          <a:xfrm>
            <a:off x="696412" y="1566921"/>
            <a:ext cx="6217541" cy="329556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999"/>
              </a:lnSpc>
              <a:spcBef>
                <a:spcPts val="500"/>
              </a:spcBef>
              <a:spcAft>
                <a:spcPts val="800"/>
              </a:spcAft>
            </a:pPr>
            <a:r>
              <a:rPr lang="en-US" dirty="0">
                <a:solidFill>
                  <a:schemeClr val="bg1">
                    <a:lumMod val="10000"/>
                  </a:schemeClr>
                </a:solidFill>
              </a:rPr>
              <a:t>Maltreatment risk is more than </a:t>
            </a:r>
            <a:r>
              <a:rPr lang="en-US" dirty="0">
                <a:solidFill>
                  <a:schemeClr val="bg1">
                    <a:lumMod val="10000"/>
                  </a:schemeClr>
                </a:solidFill>
                <a:hlinkClick r:id="rId3">
                  <a:extLst>
                    <a:ext uri="{A12FA001-AC4F-418D-AE19-62706E023703}">
                      <ahyp:hlinkClr xmlns:ahyp="http://schemas.microsoft.com/office/drawing/2018/hyperlinkcolor" val="tx"/>
                    </a:ext>
                  </a:extLst>
                </a:hlinkClick>
              </a:rPr>
              <a:t>5 times higher</a:t>
            </a:r>
            <a:r>
              <a:rPr lang="en-US" dirty="0">
                <a:solidFill>
                  <a:schemeClr val="bg1">
                    <a:lumMod val="10000"/>
                  </a:schemeClr>
                </a:solidFill>
              </a:rPr>
              <a:t> nationally for children in families with low socioeconomic status.</a:t>
            </a:r>
            <a:endParaRPr lang="en-US" dirty="0">
              <a:solidFill>
                <a:schemeClr val="bg1">
                  <a:lumMod val="10000"/>
                </a:schemeClr>
              </a:solidFill>
              <a:ea typeface="Calibri"/>
              <a:cs typeface="Calibri"/>
            </a:endParaRPr>
          </a:p>
          <a:p>
            <a:pPr>
              <a:lnSpc>
                <a:spcPct val="113999"/>
              </a:lnSpc>
              <a:spcBef>
                <a:spcPts val="500"/>
              </a:spcBef>
              <a:spcAft>
                <a:spcPts val="800"/>
              </a:spcAft>
            </a:pPr>
            <a:r>
              <a:rPr lang="en-US" dirty="0">
                <a:solidFill>
                  <a:schemeClr val="bg1">
                    <a:lumMod val="10000"/>
                  </a:schemeClr>
                </a:solidFill>
              </a:rPr>
              <a:t>In Washington, Black, Indigenous, and Latinx families are </a:t>
            </a:r>
            <a:r>
              <a:rPr lang="en-US" dirty="0">
                <a:solidFill>
                  <a:schemeClr val="bg1">
                    <a:lumMod val="10000"/>
                  </a:schemeClr>
                </a:solidFill>
                <a:hlinkClick r:id="rId4">
                  <a:extLst>
                    <a:ext uri="{A12FA001-AC4F-418D-AE19-62706E023703}">
                      <ahyp:hlinkClr xmlns:ahyp="http://schemas.microsoft.com/office/drawing/2018/hyperlinkcolor" val="tx"/>
                    </a:ext>
                  </a:extLst>
                </a:hlinkClick>
              </a:rPr>
              <a:t>1.9 times</a:t>
            </a:r>
            <a:r>
              <a:rPr lang="en-US" dirty="0">
                <a:solidFill>
                  <a:schemeClr val="bg1">
                    <a:lumMod val="10000"/>
                  </a:schemeClr>
                </a:solidFill>
              </a:rPr>
              <a:t> more likely than White families to fall below the Washington Self-Sufficiency Standard for meeting basic needs. </a:t>
            </a:r>
            <a:endParaRPr lang="en-US" dirty="0">
              <a:solidFill>
                <a:schemeClr val="bg1">
                  <a:lumMod val="10000"/>
                </a:schemeClr>
              </a:solidFill>
              <a:ea typeface="Calibri"/>
              <a:cs typeface="Calibri"/>
            </a:endParaRPr>
          </a:p>
          <a:p>
            <a:pPr>
              <a:lnSpc>
                <a:spcPct val="113999"/>
              </a:lnSpc>
              <a:spcBef>
                <a:spcPts val="500"/>
              </a:spcBef>
              <a:spcAft>
                <a:spcPts val="800"/>
              </a:spcAft>
            </a:pPr>
            <a:r>
              <a:rPr lang="en-US" dirty="0">
                <a:solidFill>
                  <a:schemeClr val="bg1">
                    <a:lumMod val="10000"/>
                  </a:schemeClr>
                </a:solidFill>
                <a:latin typeface="Calibri"/>
                <a:ea typeface="Calibri"/>
                <a:cs typeface="Calibri"/>
              </a:rPr>
              <a:t>Maltreatment disproportionality is mitigated when controlling for racial poverty. A</a:t>
            </a:r>
            <a:r>
              <a:rPr lang="en-US" dirty="0">
                <a:solidFill>
                  <a:srgbClr val="2A2A2A"/>
                </a:solidFill>
                <a:ea typeface="+mn-lt"/>
                <a:cs typeface="+mn-lt"/>
              </a:rPr>
              <a:t>t high child poverty rates (&gt; 15%) White families demonstrate maltreatment rates </a:t>
            </a:r>
            <a:r>
              <a:rPr lang="en-US" dirty="0">
                <a:solidFill>
                  <a:srgbClr val="2A2A2A"/>
                </a:solidFill>
                <a:ea typeface="+mn-lt"/>
                <a:cs typeface="+mn-lt"/>
                <a:hlinkClick r:id="rId5">
                  <a:extLst>
                    <a:ext uri="{A12FA001-AC4F-418D-AE19-62706E023703}">
                      <ahyp:hlinkClr xmlns:ahyp="http://schemas.microsoft.com/office/drawing/2018/hyperlinkcolor" val="tx"/>
                    </a:ext>
                  </a:extLst>
                </a:hlinkClick>
              </a:rPr>
              <a:t>similar to </a:t>
            </a:r>
            <a:r>
              <a:rPr lang="en-US" dirty="0">
                <a:solidFill>
                  <a:srgbClr val="2A2A2A"/>
                </a:solidFill>
                <a:ea typeface="+mn-lt"/>
                <a:cs typeface="+mn-lt"/>
                <a:hlinkClick r:id="rId5"/>
              </a:rPr>
              <a:t>or</a:t>
            </a:r>
            <a:r>
              <a:rPr lang="en-US" dirty="0">
                <a:solidFill>
                  <a:srgbClr val="2A2A2A"/>
                </a:solidFill>
                <a:ea typeface="+mn-lt"/>
                <a:cs typeface="+mn-lt"/>
              </a:rPr>
              <a:t> </a:t>
            </a:r>
            <a:r>
              <a:rPr lang="en-US" dirty="0">
                <a:solidFill>
                  <a:srgbClr val="2A2A2A"/>
                </a:solidFill>
                <a:ea typeface="+mn-lt"/>
                <a:cs typeface="+mn-lt"/>
                <a:hlinkClick r:id="rId5"/>
              </a:rPr>
              <a:t>higher</a:t>
            </a:r>
            <a:r>
              <a:rPr lang="en-US" dirty="0">
                <a:solidFill>
                  <a:srgbClr val="2A2A2A"/>
                </a:solidFill>
                <a:ea typeface="+mn-lt"/>
                <a:cs typeface="+mn-lt"/>
                <a:hlinkClick r:id="rId5">
                  <a:extLst>
                    <a:ext uri="{A12FA001-AC4F-418D-AE19-62706E023703}">
                      <ahyp:hlinkClr xmlns:ahyp="http://schemas.microsoft.com/office/drawing/2018/hyperlinkcolor" val="tx"/>
                    </a:ext>
                  </a:extLst>
                </a:hlinkClick>
              </a:rPr>
              <a:t> than</a:t>
            </a:r>
            <a:r>
              <a:rPr lang="en-US" dirty="0">
                <a:solidFill>
                  <a:srgbClr val="2A2A2A"/>
                </a:solidFill>
                <a:ea typeface="+mn-lt"/>
                <a:cs typeface="+mn-lt"/>
              </a:rPr>
              <a:t> those of Black and Hispanic/Latinx families.</a:t>
            </a:r>
            <a:endParaRPr lang="en-US" dirty="0">
              <a:ea typeface="+mn-lt"/>
              <a:cs typeface="+mn-lt"/>
            </a:endParaRPr>
          </a:p>
          <a:p>
            <a:pPr>
              <a:lnSpc>
                <a:spcPct val="113999"/>
              </a:lnSpc>
              <a:spcBef>
                <a:spcPts val="500"/>
              </a:spcBef>
              <a:spcAft>
                <a:spcPts val="800"/>
              </a:spcAft>
            </a:pPr>
            <a:endParaRPr lang="en-US" b="1">
              <a:solidFill>
                <a:schemeClr val="bg1">
                  <a:lumMod val="10000"/>
                </a:schemeClr>
              </a:solidFill>
              <a:latin typeface="Calibri"/>
              <a:ea typeface="Calibri"/>
              <a:cs typeface="Calibri"/>
            </a:endParaRPr>
          </a:p>
          <a:p>
            <a:pPr>
              <a:lnSpc>
                <a:spcPct val="114000"/>
              </a:lnSpc>
              <a:spcBef>
                <a:spcPts val="500"/>
              </a:spcBef>
              <a:spcAft>
                <a:spcPts val="800"/>
              </a:spcAft>
            </a:pPr>
            <a:endParaRPr lang="en-US">
              <a:solidFill>
                <a:schemeClr val="bg1">
                  <a:lumMod val="10000"/>
                </a:schemeClr>
              </a:solidFill>
              <a:latin typeface="Calibri"/>
              <a:ea typeface="Calibri"/>
              <a:cs typeface="Calibri"/>
            </a:endParaRPr>
          </a:p>
        </p:txBody>
      </p:sp>
      <p:pic>
        <p:nvPicPr>
          <p:cNvPr id="4" name="Picture 3" descr="Timeline&#10;&#10;AI-generated content may be incorrect.">
            <a:extLst>
              <a:ext uri="{FF2B5EF4-FFF2-40B4-BE49-F238E27FC236}">
                <a16:creationId xmlns:a16="http://schemas.microsoft.com/office/drawing/2014/main" id="{2199B410-2441-3FBF-67C5-622EC4B6E6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9825" y="360938"/>
            <a:ext cx="3808629" cy="6136123"/>
          </a:xfrm>
          <a:prstGeom prst="rect">
            <a:avLst/>
          </a:prstGeom>
          <a:ln w="19050">
            <a:solidFill>
              <a:schemeClr val="bg1">
                <a:lumMod val="95000"/>
              </a:schemeClr>
            </a:solidFill>
          </a:ln>
        </p:spPr>
      </p:pic>
      <p:sp>
        <p:nvSpPr>
          <p:cNvPr id="3" name="Rectangle 2">
            <a:extLst>
              <a:ext uri="{FF2B5EF4-FFF2-40B4-BE49-F238E27FC236}">
                <a16:creationId xmlns:a16="http://schemas.microsoft.com/office/drawing/2014/main" id="{95F17B98-B01B-6EDC-8F8E-03D8150F02D5}"/>
              </a:ext>
            </a:extLst>
          </p:cNvPr>
          <p:cNvSpPr/>
          <p:nvPr/>
        </p:nvSpPr>
        <p:spPr>
          <a:xfrm>
            <a:off x="414337" y="5757862"/>
            <a:ext cx="3843337"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A0F328-A2D2-7FB3-AE38-B81424334FF2}"/>
              </a:ext>
            </a:extLst>
          </p:cNvPr>
          <p:cNvSpPr/>
          <p:nvPr/>
        </p:nvSpPr>
        <p:spPr>
          <a:xfrm>
            <a:off x="741214" y="5040552"/>
            <a:ext cx="6079778" cy="1407583"/>
          </a:xfrm>
          <a:prstGeom prst="rect">
            <a:avLst/>
          </a:prstGeom>
          <a:solidFill>
            <a:schemeClr val="bg1">
              <a:lumMod val="95000"/>
            </a:schemeClr>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1600" i="1">
                <a:solidFill>
                  <a:schemeClr val="bg2">
                    <a:lumMod val="10000"/>
                  </a:schemeClr>
                </a:solidFill>
                <a:latin typeface="Calibri Light" panose="020F0302020204030204" pitchFamily="34" charset="0"/>
                <a:cs typeface="Calibri Light" panose="020F0302020204030204" pitchFamily="34" charset="0"/>
              </a:rPr>
              <a:t>The </a:t>
            </a:r>
            <a:r>
              <a:rPr lang="en-US" sz="1600" b="1" i="1">
                <a:solidFill>
                  <a:schemeClr val="bg2">
                    <a:lumMod val="10000"/>
                  </a:schemeClr>
                </a:solidFill>
                <a:latin typeface="Calibri Light" panose="020F0302020204030204" pitchFamily="34" charset="0"/>
                <a:cs typeface="Calibri Light" panose="020F0302020204030204" pitchFamily="34" charset="0"/>
                <a:hlinkClick r:id="rId4"/>
              </a:rPr>
              <a:t>Self-Sufficiency Standard for Washington </a:t>
            </a:r>
            <a:r>
              <a:rPr lang="en-US" sz="1600" i="1">
                <a:solidFill>
                  <a:schemeClr val="bg2">
                    <a:lumMod val="10000"/>
                  </a:schemeClr>
                </a:solidFill>
                <a:latin typeface="Calibri Light" panose="020F0302020204030204" pitchFamily="34" charset="0"/>
                <a:cs typeface="Calibri Light" panose="020F0302020204030204" pitchFamily="34" charset="0"/>
              </a:rPr>
              <a:t>defines </a:t>
            </a:r>
            <a:br>
              <a:rPr lang="en-US" sz="1600" i="1">
                <a:solidFill>
                  <a:schemeClr val="bg2">
                    <a:lumMod val="10000"/>
                  </a:schemeClr>
                </a:solidFill>
                <a:latin typeface="Calibri Light" panose="020F0302020204030204" pitchFamily="34" charset="0"/>
                <a:cs typeface="Calibri Light" panose="020F0302020204030204" pitchFamily="34" charset="0"/>
              </a:rPr>
            </a:br>
            <a:r>
              <a:rPr lang="en-US" sz="1600" i="1">
                <a:solidFill>
                  <a:schemeClr val="bg2">
                    <a:lumMod val="10000"/>
                  </a:schemeClr>
                </a:solidFill>
                <a:latin typeface="Calibri Light" panose="020F0302020204030204" pitchFamily="34" charset="0"/>
                <a:cs typeface="Calibri Light" panose="020F0302020204030204" pitchFamily="34" charset="0"/>
              </a:rPr>
              <a:t>the amount of income necessary to meet basic needs of Washington families, differentiated by family type and where they live.</a:t>
            </a:r>
          </a:p>
        </p:txBody>
      </p:sp>
    </p:spTree>
    <p:extLst>
      <p:ext uri="{BB962C8B-B14F-4D97-AF65-F5344CB8AC3E}">
        <p14:creationId xmlns:p14="http://schemas.microsoft.com/office/powerpoint/2010/main" val="43696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092A7-8BE8-C50D-2529-0AE26A9FF28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D45B99-B016-9BB9-1CAC-6EF1C524F604}"/>
              </a:ext>
            </a:extLst>
          </p:cNvPr>
          <p:cNvSpPr/>
          <p:nvPr/>
        </p:nvSpPr>
        <p:spPr>
          <a:xfrm>
            <a:off x="414337" y="5757862"/>
            <a:ext cx="3843337"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804093-62DA-2A3B-12C1-510325130398}"/>
              </a:ext>
            </a:extLst>
          </p:cNvPr>
          <p:cNvPicPr>
            <a:picLocks noChangeAspect="1"/>
          </p:cNvPicPr>
          <p:nvPr/>
        </p:nvPicPr>
        <p:blipFill>
          <a:blip r:embed="rId2"/>
          <a:stretch>
            <a:fillRect/>
          </a:stretch>
        </p:blipFill>
        <p:spPr>
          <a:xfrm>
            <a:off x="142875" y="272503"/>
            <a:ext cx="11906250" cy="6312995"/>
          </a:xfrm>
          <a:prstGeom prst="rect">
            <a:avLst/>
          </a:prstGeom>
        </p:spPr>
      </p:pic>
    </p:spTree>
    <p:extLst>
      <p:ext uri="{BB962C8B-B14F-4D97-AF65-F5344CB8AC3E}">
        <p14:creationId xmlns:p14="http://schemas.microsoft.com/office/powerpoint/2010/main" val="167695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686A-DD6F-E528-3E17-9C4E971C16D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F8674DA-4F94-7E5D-332D-9BD0826DFAFC}"/>
              </a:ext>
            </a:extLst>
          </p:cNvPr>
          <p:cNvSpPr/>
          <p:nvPr/>
        </p:nvSpPr>
        <p:spPr>
          <a:xfrm>
            <a:off x="414337" y="5721576"/>
            <a:ext cx="3843337"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3153A38F-0B3A-4A3B-54CC-9110B6E5D916}"/>
              </a:ext>
            </a:extLst>
          </p:cNvPr>
          <p:cNvGraphicFramePr>
            <a:graphicFrameLocks noGrp="1"/>
          </p:cNvGraphicFramePr>
          <p:nvPr>
            <p:extLst>
              <p:ext uri="{D42A27DB-BD31-4B8C-83A1-F6EECF244321}">
                <p14:modId xmlns:p14="http://schemas.microsoft.com/office/powerpoint/2010/main" val="76285768"/>
              </p:ext>
            </p:extLst>
          </p:nvPr>
        </p:nvGraphicFramePr>
        <p:xfrm>
          <a:off x="7002690" y="703036"/>
          <a:ext cx="4643437" cy="5529774"/>
        </p:xfrm>
        <a:graphic>
          <a:graphicData uri="http://schemas.openxmlformats.org/drawingml/2006/table">
            <a:tbl>
              <a:tblPr firstRow="1" bandRow="1">
                <a:tableStyleId>{D27102A9-8310-4765-A935-A1911B00CA55}</a:tableStyleId>
              </a:tblPr>
              <a:tblGrid>
                <a:gridCol w="2357437">
                  <a:extLst>
                    <a:ext uri="{9D8B030D-6E8A-4147-A177-3AD203B41FA5}">
                      <a16:colId xmlns:a16="http://schemas.microsoft.com/office/drawing/2014/main" val="1594659303"/>
                    </a:ext>
                  </a:extLst>
                </a:gridCol>
                <a:gridCol w="1114425">
                  <a:extLst>
                    <a:ext uri="{9D8B030D-6E8A-4147-A177-3AD203B41FA5}">
                      <a16:colId xmlns:a16="http://schemas.microsoft.com/office/drawing/2014/main" val="3071452513"/>
                    </a:ext>
                  </a:extLst>
                </a:gridCol>
                <a:gridCol w="1171575">
                  <a:extLst>
                    <a:ext uri="{9D8B030D-6E8A-4147-A177-3AD203B41FA5}">
                      <a16:colId xmlns:a16="http://schemas.microsoft.com/office/drawing/2014/main" val="1756567153"/>
                    </a:ext>
                  </a:extLst>
                </a:gridCol>
              </a:tblGrid>
              <a:tr h="850734">
                <a:tc>
                  <a:txBody>
                    <a:bodyPr/>
                    <a:lstStyle/>
                    <a:p>
                      <a:pPr lvl="0" algn="ctr">
                        <a:buNone/>
                      </a:pPr>
                      <a:r>
                        <a:rPr lang="en-US" sz="1500" dirty="0">
                          <a:solidFill>
                            <a:srgbClr val="006580"/>
                          </a:solidFill>
                        </a:rPr>
                        <a:t>Washington Locale</a:t>
                      </a:r>
                    </a:p>
                  </a:txBody>
                  <a:tcPr anchor="ctr"/>
                </a:tc>
                <a:tc>
                  <a:txBody>
                    <a:bodyPr/>
                    <a:lstStyle/>
                    <a:p>
                      <a:pPr marL="0" lvl="0" indent="0" algn="ctr">
                        <a:lnSpc>
                          <a:spcPct val="100000"/>
                        </a:lnSpc>
                        <a:buNone/>
                      </a:pPr>
                      <a:r>
                        <a:rPr lang="en-US" sz="1500" u="none" strike="noStrike" baseline="0" noProof="0" dirty="0">
                          <a:solidFill>
                            <a:srgbClr val="006580"/>
                          </a:solidFill>
                        </a:rPr>
                        <a:t>Child TANF Rank</a:t>
                      </a:r>
                    </a:p>
                  </a:txBody>
                  <a:tcPr anchor="ctr"/>
                </a:tc>
                <a:tc>
                  <a:txBody>
                    <a:bodyPr/>
                    <a:lstStyle/>
                    <a:p>
                      <a:pPr algn="ctr"/>
                      <a:r>
                        <a:rPr lang="en-US" sz="1500" dirty="0">
                          <a:solidFill>
                            <a:srgbClr val="006580"/>
                          </a:solidFill>
                        </a:rPr>
                        <a:t>CPS Victim Rank</a:t>
                      </a:r>
                    </a:p>
                  </a:txBody>
                  <a:tcPr anchor="ctr"/>
                </a:tc>
                <a:extLst>
                  <a:ext uri="{0D108BD9-81ED-4DB2-BD59-A6C34878D82A}">
                    <a16:rowId xmlns:a16="http://schemas.microsoft.com/office/drawing/2014/main" val="1068485005"/>
                  </a:ext>
                </a:extLst>
              </a:tr>
              <a:tr h="658633">
                <a:tc>
                  <a:txBody>
                    <a:bodyPr/>
                    <a:lstStyle/>
                    <a:p>
                      <a:pPr marL="182880" lvl="1" algn="l">
                        <a:buNone/>
                      </a:pPr>
                      <a:r>
                        <a:rPr lang="en-US" sz="1500" u="none" strike="noStrike" dirty="0">
                          <a:solidFill>
                            <a:schemeClr val="bg2">
                              <a:lumMod val="10000"/>
                            </a:schemeClr>
                          </a:solidFill>
                          <a:effectLst/>
                          <a:latin typeface="Calibri Light"/>
                        </a:rPr>
                        <a:t>Longview</a:t>
                      </a:r>
                      <a:endParaRPr lang="en-US" sz="1500" b="0" i="0" u="none" strike="noStrike" dirty="0">
                        <a:solidFill>
                          <a:schemeClr val="bg2">
                            <a:lumMod val="10000"/>
                          </a:schemeClr>
                        </a:solidFill>
                        <a:effectLst/>
                        <a:latin typeface="Calibri Light"/>
                      </a:endParaRPr>
                    </a:p>
                  </a:txBody>
                  <a:tcPr marL="6658" marR="6658" marT="6658" marB="0" anchor="ctr">
                    <a:lnR w="12700" cap="flat" cmpd="sng" algn="ctr">
                      <a:solidFill>
                        <a:schemeClr val="bg2">
                          <a:lumMod val="10000"/>
                        </a:schemeClr>
                      </a:solidFill>
                      <a:prstDash val="solid"/>
                      <a:round/>
                      <a:headEnd type="none" w="med" len="med"/>
                      <a:tailEnd type="none" w="med" len="med"/>
                    </a:lnR>
                  </a:tcPr>
                </a:tc>
                <a:tc>
                  <a:txBody>
                    <a:bodyPr/>
                    <a:lstStyle/>
                    <a:p>
                      <a:pPr marL="0" lvl="0" indent="0" algn="ctr">
                        <a:lnSpc>
                          <a:spcPct val="100000"/>
                        </a:lnSpc>
                        <a:buNone/>
                      </a:pPr>
                      <a:r>
                        <a:rPr lang="en-US" sz="1500" b="1" u="none" strike="noStrike" baseline="0" noProof="0" dirty="0">
                          <a:solidFill>
                            <a:srgbClr val="006580"/>
                          </a:solidFill>
                        </a:rPr>
                        <a:t>1</a:t>
                      </a:r>
                    </a:p>
                  </a:txBody>
                  <a:tcPr anchor="ctr">
                    <a:lnL w="12700" cap="flat" cmpd="sng" algn="ctr">
                      <a:solidFill>
                        <a:schemeClr val="bg2">
                          <a:lumMod val="10000"/>
                        </a:schemeClr>
                      </a:solidFill>
                      <a:prstDash val="solid"/>
                      <a:round/>
                      <a:headEnd type="none" w="med" len="med"/>
                      <a:tailEnd type="none" w="med" len="med"/>
                    </a:lnL>
                  </a:tcPr>
                </a:tc>
                <a:tc>
                  <a:txBody>
                    <a:bodyPr/>
                    <a:lstStyle/>
                    <a:p>
                      <a:pPr lvl="0" algn="ctr">
                        <a:buNone/>
                      </a:pPr>
                      <a:r>
                        <a:rPr lang="en-US" sz="1500" b="1" dirty="0">
                          <a:solidFill>
                            <a:srgbClr val="006580"/>
                          </a:solidFill>
                        </a:rPr>
                        <a:t>3</a:t>
                      </a:r>
                    </a:p>
                  </a:txBody>
                  <a:tcPr anchor="ctr"/>
                </a:tc>
                <a:extLst>
                  <a:ext uri="{0D108BD9-81ED-4DB2-BD59-A6C34878D82A}">
                    <a16:rowId xmlns:a16="http://schemas.microsoft.com/office/drawing/2014/main" val="1184507855"/>
                  </a:ext>
                </a:extLst>
              </a:tr>
              <a:tr h="658633">
                <a:tc>
                  <a:txBody>
                    <a:bodyPr/>
                    <a:lstStyle/>
                    <a:p>
                      <a:pPr marL="182880" lvl="1" algn="l">
                        <a:buNone/>
                      </a:pPr>
                      <a:r>
                        <a:rPr lang="en-US" sz="1500" b="0" i="0" u="none" strike="noStrike" baseline="0" noProof="0" dirty="0">
                          <a:solidFill>
                            <a:srgbClr val="181717"/>
                          </a:solidFill>
                          <a:effectLst/>
                          <a:latin typeface="Calibri Light"/>
                        </a:rPr>
                        <a:t>Bickleton, Goldendale, Mabton, Mount Adams</a:t>
                      </a:r>
                      <a:endParaRPr lang="en-US" dirty="0"/>
                    </a:p>
                  </a:txBody>
                  <a:tcPr marL="6658" marR="6658" marT="6658" marB="0" anchor="ctr">
                    <a:lnR w="12700" cap="flat" cmpd="sng" algn="ctr">
                      <a:solidFill>
                        <a:schemeClr val="bg2">
                          <a:lumMod val="10000"/>
                        </a:schemeClr>
                      </a:solidFill>
                      <a:prstDash val="solid"/>
                      <a:round/>
                      <a:headEnd type="none" w="med" len="med"/>
                      <a:tailEnd type="none" w="med" len="med"/>
                    </a:lnR>
                  </a:tcPr>
                </a:tc>
                <a:tc>
                  <a:txBody>
                    <a:bodyPr/>
                    <a:lstStyle/>
                    <a:p>
                      <a:pPr marL="0" lvl="0" indent="0" algn="ctr">
                        <a:lnSpc>
                          <a:spcPct val="100000"/>
                        </a:lnSpc>
                        <a:buNone/>
                      </a:pPr>
                      <a:r>
                        <a:rPr lang="en-US" sz="1500" b="1" u="none" strike="noStrike" baseline="0" noProof="0" dirty="0">
                          <a:solidFill>
                            <a:srgbClr val="006580"/>
                          </a:solidFill>
                        </a:rPr>
                        <a:t>3</a:t>
                      </a:r>
                    </a:p>
                  </a:txBody>
                  <a:tcPr anchor="ctr">
                    <a:lnL w="12700" cap="flat" cmpd="sng" algn="ctr">
                      <a:solidFill>
                        <a:schemeClr val="bg2">
                          <a:lumMod val="10000"/>
                        </a:schemeClr>
                      </a:solidFill>
                      <a:prstDash val="solid"/>
                      <a:round/>
                      <a:headEnd type="none" w="med" len="med"/>
                      <a:tailEnd type="none" w="med" len="med"/>
                    </a:lnL>
                  </a:tcPr>
                </a:tc>
                <a:tc>
                  <a:txBody>
                    <a:bodyPr/>
                    <a:lstStyle/>
                    <a:p>
                      <a:pPr lvl="0" algn="ctr">
                        <a:buNone/>
                      </a:pPr>
                      <a:r>
                        <a:rPr lang="en-US" sz="1500" b="1" dirty="0">
                          <a:solidFill>
                            <a:srgbClr val="006580"/>
                          </a:solidFill>
                        </a:rPr>
                        <a:t>5</a:t>
                      </a:r>
                    </a:p>
                  </a:txBody>
                  <a:tcPr anchor="ctr"/>
                </a:tc>
                <a:extLst>
                  <a:ext uri="{0D108BD9-81ED-4DB2-BD59-A6C34878D82A}">
                    <a16:rowId xmlns:a16="http://schemas.microsoft.com/office/drawing/2014/main" val="2520017003"/>
                  </a:ext>
                </a:extLst>
              </a:tr>
              <a:tr h="727242">
                <a:tc>
                  <a:txBody>
                    <a:bodyPr/>
                    <a:lstStyle/>
                    <a:p>
                      <a:pPr marL="182880" lvl="1" algn="l">
                        <a:buNone/>
                      </a:pPr>
                      <a:r>
                        <a:rPr lang="en-US" sz="1500" b="0" i="0" u="none" strike="noStrike" baseline="0" noProof="0" dirty="0">
                          <a:solidFill>
                            <a:srgbClr val="181717"/>
                          </a:solidFill>
                          <a:effectLst/>
                          <a:latin typeface="Calibri Light"/>
                        </a:rPr>
                        <a:t>Aberdeen, Cosmopolis, Hoquiam</a:t>
                      </a:r>
                      <a:endParaRPr lang="en-US" dirty="0"/>
                    </a:p>
                  </a:txBody>
                  <a:tcPr marL="6658" marR="6658" marT="6658" marB="0" anchor="ctr">
                    <a:lnR w="12700" cap="flat" cmpd="sng" algn="ctr">
                      <a:solidFill>
                        <a:schemeClr val="bg2">
                          <a:lumMod val="10000"/>
                        </a:schemeClr>
                      </a:solidFill>
                      <a:prstDash val="solid"/>
                      <a:round/>
                      <a:headEnd type="none" w="med" len="med"/>
                      <a:tailEnd type="none" w="med" len="med"/>
                    </a:lnR>
                  </a:tcPr>
                </a:tc>
                <a:tc>
                  <a:txBody>
                    <a:bodyPr/>
                    <a:lstStyle/>
                    <a:p>
                      <a:pPr marL="0" lvl="0" indent="0" algn="ctr">
                        <a:lnSpc>
                          <a:spcPct val="100000"/>
                        </a:lnSpc>
                        <a:buNone/>
                      </a:pPr>
                      <a:r>
                        <a:rPr lang="en-US" sz="1500" b="1" u="none" strike="noStrike" baseline="0" noProof="0" dirty="0">
                          <a:solidFill>
                            <a:srgbClr val="006580"/>
                          </a:solidFill>
                        </a:rPr>
                        <a:t>5</a:t>
                      </a:r>
                    </a:p>
                  </a:txBody>
                  <a:tcPr anchor="ctr">
                    <a:lnL w="12700" cap="flat" cmpd="sng" algn="ctr">
                      <a:solidFill>
                        <a:schemeClr val="bg2">
                          <a:lumMod val="10000"/>
                        </a:schemeClr>
                      </a:solidFill>
                      <a:prstDash val="solid"/>
                      <a:round/>
                      <a:headEnd type="none" w="med" len="med"/>
                      <a:tailEnd type="none" w="med" len="med"/>
                    </a:lnL>
                  </a:tcPr>
                </a:tc>
                <a:tc>
                  <a:txBody>
                    <a:bodyPr/>
                    <a:lstStyle/>
                    <a:p>
                      <a:pPr lvl="0" algn="ctr">
                        <a:buNone/>
                      </a:pPr>
                      <a:r>
                        <a:rPr lang="en-US" sz="1500" b="1" dirty="0">
                          <a:solidFill>
                            <a:srgbClr val="006580"/>
                          </a:solidFill>
                        </a:rPr>
                        <a:t>1</a:t>
                      </a:r>
                    </a:p>
                  </a:txBody>
                  <a:tcPr anchor="ctr"/>
                </a:tc>
                <a:extLst>
                  <a:ext uri="{0D108BD9-81ED-4DB2-BD59-A6C34878D82A}">
                    <a16:rowId xmlns:a16="http://schemas.microsoft.com/office/drawing/2014/main" val="2232663924"/>
                  </a:ext>
                </a:extLst>
              </a:tr>
              <a:tr h="658633">
                <a:tc>
                  <a:txBody>
                    <a:bodyPr/>
                    <a:lstStyle/>
                    <a:p>
                      <a:pPr marL="182880" lvl="1" algn="l">
                        <a:buNone/>
                      </a:pPr>
                      <a:r>
                        <a:rPr lang="en-US" sz="1500" u="none" strike="noStrike" dirty="0">
                          <a:solidFill>
                            <a:schemeClr val="bg2">
                              <a:lumMod val="10000"/>
                            </a:schemeClr>
                          </a:solidFill>
                          <a:effectLst/>
                          <a:latin typeface="Calibri Light"/>
                        </a:rPr>
                        <a:t>Kelso</a:t>
                      </a:r>
                      <a:endParaRPr lang="en-US" dirty="0"/>
                    </a:p>
                  </a:txBody>
                  <a:tcPr marL="6658" marR="6658" marT="6658" marB="0" anchor="ctr">
                    <a:lnR w="12700" cap="flat" cmpd="sng" algn="ctr">
                      <a:solidFill>
                        <a:schemeClr val="bg2">
                          <a:lumMod val="10000"/>
                        </a:schemeClr>
                      </a:solidFill>
                      <a:prstDash val="solid"/>
                      <a:round/>
                      <a:headEnd type="none" w="med" len="med"/>
                      <a:tailEnd type="none" w="med" len="med"/>
                    </a:lnR>
                  </a:tcPr>
                </a:tc>
                <a:tc>
                  <a:txBody>
                    <a:bodyPr/>
                    <a:lstStyle/>
                    <a:p>
                      <a:pPr marL="0" lvl="0" indent="0" algn="ctr">
                        <a:lnSpc>
                          <a:spcPct val="100000"/>
                        </a:lnSpc>
                        <a:buNone/>
                      </a:pPr>
                      <a:r>
                        <a:rPr lang="en-US" sz="1500" b="1" u="none" strike="noStrike" baseline="0" noProof="0" dirty="0">
                          <a:solidFill>
                            <a:srgbClr val="006580"/>
                          </a:solidFill>
                        </a:rPr>
                        <a:t>6</a:t>
                      </a:r>
                    </a:p>
                  </a:txBody>
                  <a:tcPr anchor="ctr">
                    <a:lnL w="12700" cap="flat" cmpd="sng" algn="ctr">
                      <a:solidFill>
                        <a:schemeClr val="bg2">
                          <a:lumMod val="10000"/>
                        </a:schemeClr>
                      </a:solidFill>
                      <a:prstDash val="solid"/>
                      <a:round/>
                      <a:headEnd type="none" w="med" len="med"/>
                      <a:tailEnd type="none" w="med" len="med"/>
                    </a:lnL>
                  </a:tcPr>
                </a:tc>
                <a:tc>
                  <a:txBody>
                    <a:bodyPr/>
                    <a:lstStyle/>
                    <a:p>
                      <a:pPr lvl="0" algn="ctr">
                        <a:buNone/>
                      </a:pPr>
                      <a:r>
                        <a:rPr lang="en-US" sz="1500" b="1" dirty="0">
                          <a:solidFill>
                            <a:srgbClr val="006580"/>
                          </a:solidFill>
                        </a:rPr>
                        <a:t>2</a:t>
                      </a:r>
                    </a:p>
                  </a:txBody>
                  <a:tcPr anchor="ctr"/>
                </a:tc>
                <a:extLst>
                  <a:ext uri="{0D108BD9-81ED-4DB2-BD59-A6C34878D82A}">
                    <a16:rowId xmlns:a16="http://schemas.microsoft.com/office/drawing/2014/main" val="179067619"/>
                  </a:ext>
                </a:extLst>
              </a:tr>
              <a:tr h="658633">
                <a:tc>
                  <a:txBody>
                    <a:bodyPr/>
                    <a:lstStyle/>
                    <a:p>
                      <a:pPr marL="182880" lvl="1" algn="l">
                        <a:buNone/>
                      </a:pPr>
                      <a:r>
                        <a:rPr lang="en-US" sz="1500" u="none" strike="noStrike" dirty="0">
                          <a:solidFill>
                            <a:schemeClr val="bg2">
                              <a:lumMod val="10000"/>
                            </a:schemeClr>
                          </a:solidFill>
                          <a:effectLst/>
                          <a:latin typeface="Calibri Light"/>
                        </a:rPr>
                        <a:t>Spokane</a:t>
                      </a:r>
                      <a:endParaRPr lang="en-US" dirty="0"/>
                    </a:p>
                  </a:txBody>
                  <a:tcPr marL="6658" marR="6658" marT="6658" marB="0" anchor="ctr">
                    <a:lnR w="12700" cap="flat" cmpd="sng" algn="ctr">
                      <a:solidFill>
                        <a:schemeClr val="bg2">
                          <a:lumMod val="10000"/>
                        </a:schemeClr>
                      </a:solidFill>
                      <a:prstDash val="solid"/>
                      <a:round/>
                      <a:headEnd type="none" w="med" len="med"/>
                      <a:tailEnd type="none" w="med" len="med"/>
                    </a:lnR>
                  </a:tcPr>
                </a:tc>
                <a:tc>
                  <a:txBody>
                    <a:bodyPr/>
                    <a:lstStyle/>
                    <a:p>
                      <a:pPr marL="0" lvl="0" indent="0" algn="ctr">
                        <a:lnSpc>
                          <a:spcPct val="100000"/>
                        </a:lnSpc>
                        <a:buNone/>
                      </a:pPr>
                      <a:r>
                        <a:rPr lang="en-US" sz="1500" b="1" u="none" strike="noStrike" baseline="0" noProof="0" dirty="0">
                          <a:solidFill>
                            <a:srgbClr val="006580"/>
                          </a:solidFill>
                        </a:rPr>
                        <a:t>7</a:t>
                      </a:r>
                    </a:p>
                  </a:txBody>
                  <a:tcPr anchor="ctr">
                    <a:lnL w="12700" cap="flat" cmpd="sng" algn="ctr">
                      <a:solidFill>
                        <a:schemeClr val="bg2">
                          <a:lumMod val="10000"/>
                        </a:schemeClr>
                      </a:solidFill>
                      <a:prstDash val="solid"/>
                      <a:round/>
                      <a:headEnd type="none" w="med" len="med"/>
                      <a:tailEnd type="none" w="med" len="med"/>
                    </a:lnL>
                  </a:tcPr>
                </a:tc>
                <a:tc>
                  <a:txBody>
                    <a:bodyPr/>
                    <a:lstStyle/>
                    <a:p>
                      <a:pPr lvl="0" algn="ctr">
                        <a:buNone/>
                      </a:pPr>
                      <a:r>
                        <a:rPr lang="en-US" sz="1500" b="1" dirty="0">
                          <a:solidFill>
                            <a:srgbClr val="006580"/>
                          </a:solidFill>
                        </a:rPr>
                        <a:t>7</a:t>
                      </a:r>
                    </a:p>
                  </a:txBody>
                  <a:tcPr anchor="ctr"/>
                </a:tc>
                <a:extLst>
                  <a:ext uri="{0D108BD9-81ED-4DB2-BD59-A6C34878D82A}">
                    <a16:rowId xmlns:a16="http://schemas.microsoft.com/office/drawing/2014/main" val="3851652365"/>
                  </a:ext>
                </a:extLst>
              </a:tr>
              <a:tr h="658633">
                <a:tc>
                  <a:txBody>
                    <a:bodyPr/>
                    <a:lstStyle/>
                    <a:p>
                      <a:pPr marL="182880" lvl="1" algn="l">
                        <a:buNone/>
                      </a:pPr>
                      <a:r>
                        <a:rPr lang="en-US" sz="1500" u="none" strike="noStrike" dirty="0">
                          <a:solidFill>
                            <a:schemeClr val="bg2">
                              <a:lumMod val="10000"/>
                            </a:schemeClr>
                          </a:solidFill>
                          <a:effectLst/>
                          <a:latin typeface="Calibri Light"/>
                        </a:rPr>
                        <a:t>Centralia</a:t>
                      </a:r>
                      <a:endParaRPr lang="en-US" dirty="0"/>
                    </a:p>
                  </a:txBody>
                  <a:tcPr marL="6658" marR="6658" marT="6658" marB="0" anchor="ctr">
                    <a:lnR w="12700" cap="flat" cmpd="sng" algn="ctr">
                      <a:solidFill>
                        <a:schemeClr val="bg2">
                          <a:lumMod val="10000"/>
                        </a:schemeClr>
                      </a:solidFill>
                      <a:prstDash val="solid"/>
                      <a:round/>
                      <a:headEnd type="none" w="med" len="med"/>
                      <a:tailEnd type="none" w="med" len="med"/>
                    </a:lnR>
                  </a:tcPr>
                </a:tc>
                <a:tc>
                  <a:txBody>
                    <a:bodyPr/>
                    <a:lstStyle/>
                    <a:p>
                      <a:pPr marL="0" lvl="0" indent="0" algn="ctr">
                        <a:lnSpc>
                          <a:spcPct val="100000"/>
                        </a:lnSpc>
                        <a:buNone/>
                      </a:pPr>
                      <a:r>
                        <a:rPr lang="en-US" sz="1500" b="1" u="none" strike="noStrike" baseline="0" noProof="0" dirty="0">
                          <a:solidFill>
                            <a:srgbClr val="006580"/>
                          </a:solidFill>
                        </a:rPr>
                        <a:t>8</a:t>
                      </a:r>
                    </a:p>
                  </a:txBody>
                  <a:tcPr anchor="ctr">
                    <a:lnL w="12700" cap="flat" cmpd="sng" algn="ctr">
                      <a:solidFill>
                        <a:schemeClr val="bg2">
                          <a:lumMod val="10000"/>
                        </a:schemeClr>
                      </a:solidFill>
                      <a:prstDash val="solid"/>
                      <a:round/>
                      <a:headEnd type="none" w="med" len="med"/>
                      <a:tailEnd type="none" w="med" len="med"/>
                    </a:lnL>
                  </a:tcPr>
                </a:tc>
                <a:tc>
                  <a:txBody>
                    <a:bodyPr/>
                    <a:lstStyle/>
                    <a:p>
                      <a:pPr lvl="0" algn="ctr">
                        <a:buNone/>
                      </a:pPr>
                      <a:r>
                        <a:rPr lang="en-US" sz="1500" b="1" dirty="0">
                          <a:solidFill>
                            <a:srgbClr val="006580"/>
                          </a:solidFill>
                        </a:rPr>
                        <a:t>6</a:t>
                      </a:r>
                    </a:p>
                  </a:txBody>
                  <a:tcPr anchor="ctr"/>
                </a:tc>
                <a:extLst>
                  <a:ext uri="{0D108BD9-81ED-4DB2-BD59-A6C34878D82A}">
                    <a16:rowId xmlns:a16="http://schemas.microsoft.com/office/drawing/2014/main" val="3852129187"/>
                  </a:ext>
                </a:extLst>
              </a:tr>
              <a:tr h="658633">
                <a:tc>
                  <a:txBody>
                    <a:bodyPr/>
                    <a:lstStyle/>
                    <a:p>
                      <a:pPr marL="182880" lvl="1" algn="l">
                        <a:buNone/>
                      </a:pPr>
                      <a:r>
                        <a:rPr lang="en-US" sz="1500" b="0" i="0" u="none" strike="noStrike" baseline="0" noProof="0" dirty="0">
                          <a:solidFill>
                            <a:srgbClr val="181717"/>
                          </a:solidFill>
                          <a:effectLst/>
                          <a:latin typeface="Calibri Light"/>
                        </a:rPr>
                        <a:t>Asotin-</a:t>
                      </a:r>
                      <a:r>
                        <a:rPr lang="en-US" sz="1500" b="0" i="0" u="none" strike="noStrike" baseline="0" noProof="0" err="1">
                          <a:solidFill>
                            <a:srgbClr val="181717"/>
                          </a:solidFill>
                          <a:effectLst/>
                          <a:latin typeface="Calibri Light"/>
                        </a:rPr>
                        <a:t>Anatone</a:t>
                      </a:r>
                      <a:r>
                        <a:rPr lang="en-US" sz="1500" b="0" i="0" u="none" strike="noStrike" baseline="0" noProof="0" dirty="0">
                          <a:solidFill>
                            <a:srgbClr val="181717"/>
                          </a:solidFill>
                          <a:effectLst/>
                          <a:latin typeface="Calibri Light"/>
                        </a:rPr>
                        <a:t>, Clarkston</a:t>
                      </a:r>
                      <a:endParaRPr lang="en-US" dirty="0"/>
                    </a:p>
                  </a:txBody>
                  <a:tcPr marL="6658" marR="6658" marT="6658" marB="0" anchor="ctr">
                    <a:lnR w="12700" cap="flat" cmpd="sng" algn="ctr">
                      <a:solidFill>
                        <a:schemeClr val="bg2">
                          <a:lumMod val="10000"/>
                        </a:schemeClr>
                      </a:solidFill>
                      <a:prstDash val="solid"/>
                      <a:round/>
                      <a:headEnd type="none" w="med" len="med"/>
                      <a:tailEnd type="none" w="med" len="med"/>
                    </a:lnR>
                  </a:tcPr>
                </a:tc>
                <a:tc>
                  <a:txBody>
                    <a:bodyPr/>
                    <a:lstStyle/>
                    <a:p>
                      <a:pPr marL="0" lvl="0" indent="0" algn="ctr">
                        <a:lnSpc>
                          <a:spcPct val="100000"/>
                        </a:lnSpc>
                        <a:buNone/>
                      </a:pPr>
                      <a:r>
                        <a:rPr lang="en-US" sz="1500" b="1" u="none" strike="noStrike" baseline="0" noProof="0" dirty="0">
                          <a:solidFill>
                            <a:srgbClr val="006580"/>
                          </a:solidFill>
                        </a:rPr>
                        <a:t>9</a:t>
                      </a:r>
                    </a:p>
                  </a:txBody>
                  <a:tcPr anchor="ctr">
                    <a:lnL w="12700" cap="flat" cmpd="sng" algn="ctr">
                      <a:solidFill>
                        <a:schemeClr val="bg2">
                          <a:lumMod val="10000"/>
                        </a:schemeClr>
                      </a:solidFill>
                      <a:prstDash val="solid"/>
                      <a:round/>
                      <a:headEnd type="none" w="med" len="med"/>
                      <a:tailEnd type="none" w="med" len="med"/>
                    </a:lnL>
                  </a:tcPr>
                </a:tc>
                <a:tc>
                  <a:txBody>
                    <a:bodyPr/>
                    <a:lstStyle/>
                    <a:p>
                      <a:pPr lvl="0" algn="ctr">
                        <a:buNone/>
                      </a:pPr>
                      <a:r>
                        <a:rPr lang="en-US" sz="1500" b="1" dirty="0">
                          <a:solidFill>
                            <a:srgbClr val="006580"/>
                          </a:solidFill>
                        </a:rPr>
                        <a:t>4</a:t>
                      </a:r>
                    </a:p>
                  </a:txBody>
                  <a:tcPr anchor="ctr"/>
                </a:tc>
                <a:extLst>
                  <a:ext uri="{0D108BD9-81ED-4DB2-BD59-A6C34878D82A}">
                    <a16:rowId xmlns:a16="http://schemas.microsoft.com/office/drawing/2014/main" val="3178356612"/>
                  </a:ext>
                </a:extLst>
              </a:tr>
            </a:tbl>
          </a:graphicData>
        </a:graphic>
      </p:graphicFrame>
      <p:sp>
        <p:nvSpPr>
          <p:cNvPr id="8" name="TextBox 7">
            <a:extLst>
              <a:ext uri="{FF2B5EF4-FFF2-40B4-BE49-F238E27FC236}">
                <a16:creationId xmlns:a16="http://schemas.microsoft.com/office/drawing/2014/main" id="{2E29B28C-2781-8DD4-46D3-9CBF81068B02}"/>
              </a:ext>
            </a:extLst>
          </p:cNvPr>
          <p:cNvSpPr txBox="1"/>
          <p:nvPr/>
        </p:nvSpPr>
        <p:spPr>
          <a:xfrm>
            <a:off x="873342" y="4378400"/>
            <a:ext cx="5898931" cy="1917897"/>
          </a:xfrm>
          <a:prstGeom prst="rect">
            <a:avLst/>
          </a:prstGeom>
          <a:noFill/>
        </p:spPr>
        <p:txBody>
          <a:bodyPr wrap="square" lIns="91440" tIns="45720" rIns="91440" bIns="45720" rtlCol="0" anchor="t">
            <a:spAutoFit/>
          </a:bodyPr>
          <a:lstStyle/>
          <a:p>
            <a:pPr>
              <a:spcAft>
                <a:spcPts val="700"/>
              </a:spcAft>
            </a:pPr>
            <a:r>
              <a:rPr lang="en-US" sz="1700" b="1" dirty="0">
                <a:solidFill>
                  <a:srgbClr val="006580"/>
                </a:solidFill>
                <a:ea typeface="+mn-lt"/>
                <a:cs typeface="+mn-lt"/>
              </a:rPr>
              <a:t>Low TANF Enrollment : Low Rates of Abuse and Neglect</a:t>
            </a:r>
            <a:endParaRPr lang="en-US" sz="1700" dirty="0">
              <a:solidFill>
                <a:srgbClr val="006580"/>
              </a:solidFill>
              <a:ea typeface="+mn-lt"/>
              <a:cs typeface="+mn-lt"/>
            </a:endParaRPr>
          </a:p>
          <a:p>
            <a:pPr>
              <a:lnSpc>
                <a:spcPct val="113999"/>
              </a:lnSpc>
              <a:spcAft>
                <a:spcPts val="700"/>
              </a:spcAft>
            </a:pPr>
            <a:r>
              <a:rPr lang="en-US" sz="1700" dirty="0">
                <a:solidFill>
                  <a:schemeClr val="bg1">
                    <a:lumMod val="10000"/>
                  </a:schemeClr>
                </a:solidFill>
              </a:rPr>
              <a:t>Of Washington’s top 10 locales with the </a:t>
            </a:r>
            <a:r>
              <a:rPr lang="en-US" sz="1700" b="1" u="sng" dirty="0">
                <a:solidFill>
                  <a:srgbClr val="006580"/>
                </a:solidFill>
              </a:rPr>
              <a:t>lowest</a:t>
            </a:r>
            <a:r>
              <a:rPr lang="en-US" sz="1700" dirty="0">
                <a:solidFill>
                  <a:schemeClr val="bg1">
                    <a:lumMod val="10000"/>
                  </a:schemeClr>
                </a:solidFill>
              </a:rPr>
              <a:t> child TANF enrollment, 9 </a:t>
            </a:r>
            <a:r>
              <a:rPr lang="en-US" sz="1700" dirty="0">
                <a:solidFill>
                  <a:schemeClr val="bg2">
                    <a:lumMod val="10000"/>
                  </a:schemeClr>
                </a:solidFill>
              </a:rPr>
              <a:t>are also represented in the top 10 lowest CPS victim rates. </a:t>
            </a:r>
            <a:r>
              <a:rPr lang="en-US" sz="1700" dirty="0">
                <a:solidFill>
                  <a:schemeClr val="bg2">
                    <a:lumMod val="10000"/>
                  </a:schemeClr>
                </a:solidFill>
                <a:latin typeface="Calibri Light"/>
                <a:ea typeface="+mn-lt"/>
                <a:cs typeface="+mn-lt"/>
              </a:rPr>
              <a:t>(</a:t>
            </a:r>
            <a:r>
              <a:rPr lang="en-US" sz="1700" i="1" dirty="0">
                <a:solidFill>
                  <a:schemeClr val="bg2">
                    <a:lumMod val="10000"/>
                  </a:schemeClr>
                </a:solidFill>
                <a:latin typeface="Calibri Light"/>
                <a:ea typeface="+mn-lt"/>
                <a:cs typeface="+mn-lt"/>
              </a:rPr>
              <a:t>Mercer Island, Bainbridge Island, Riverview/ Skykomish, Snoqualmie Valley, Northshore, Issaquah, Lake Washington, Camas/Hockinson, Snohomish)</a:t>
            </a:r>
            <a:endParaRPr lang="en-US" sz="1700" i="1" dirty="0">
              <a:solidFill>
                <a:schemeClr val="bg2">
                  <a:lumMod val="10000"/>
                </a:schemeClr>
              </a:solidFill>
              <a:latin typeface="Calibri Light"/>
              <a:ea typeface="Calibri"/>
              <a:cs typeface="Calibri"/>
            </a:endParaRPr>
          </a:p>
        </p:txBody>
      </p:sp>
      <p:sp>
        <p:nvSpPr>
          <p:cNvPr id="10" name="TextBox 9">
            <a:extLst>
              <a:ext uri="{FF2B5EF4-FFF2-40B4-BE49-F238E27FC236}">
                <a16:creationId xmlns:a16="http://schemas.microsoft.com/office/drawing/2014/main" id="{D676EF3E-076B-12A7-C901-C44CDF359A76}"/>
              </a:ext>
            </a:extLst>
          </p:cNvPr>
          <p:cNvSpPr txBox="1"/>
          <p:nvPr/>
        </p:nvSpPr>
        <p:spPr>
          <a:xfrm>
            <a:off x="873343" y="2531834"/>
            <a:ext cx="5889406" cy="1656287"/>
          </a:xfrm>
          <a:prstGeom prst="rect">
            <a:avLst/>
          </a:prstGeom>
          <a:noFill/>
        </p:spPr>
        <p:txBody>
          <a:bodyPr wrap="square" lIns="91440" tIns="45720" rIns="91440" bIns="45720" rtlCol="0" anchor="t">
            <a:spAutoFit/>
          </a:bodyPr>
          <a:lstStyle/>
          <a:p>
            <a:pPr>
              <a:lnSpc>
                <a:spcPct val="114000"/>
              </a:lnSpc>
              <a:spcAft>
                <a:spcPts val="700"/>
              </a:spcAft>
            </a:pPr>
            <a:r>
              <a:rPr lang="en-US" sz="1700" b="1" dirty="0">
                <a:solidFill>
                  <a:schemeClr val="tx2"/>
                </a:solidFill>
                <a:ea typeface="Calibri"/>
                <a:cs typeface="Calibri"/>
              </a:rPr>
              <a:t>High TANF Enrollment : High Rates Abuse and Neglect</a:t>
            </a:r>
            <a:endParaRPr lang="en-US" sz="1700" dirty="0">
              <a:solidFill>
                <a:schemeClr val="tx2"/>
              </a:solidFill>
            </a:endParaRPr>
          </a:p>
          <a:p>
            <a:pPr>
              <a:lnSpc>
                <a:spcPct val="113999"/>
              </a:lnSpc>
              <a:spcAft>
                <a:spcPts val="700"/>
              </a:spcAft>
            </a:pPr>
            <a:r>
              <a:rPr lang="en-US" sz="1700" dirty="0">
                <a:solidFill>
                  <a:schemeClr val="bg1">
                    <a:lumMod val="10000"/>
                  </a:schemeClr>
                </a:solidFill>
              </a:rPr>
              <a:t>Of Washington’s top 10 locales with the </a:t>
            </a:r>
            <a:r>
              <a:rPr lang="en-US" sz="1700" b="1" u="sng" dirty="0">
                <a:solidFill>
                  <a:schemeClr val="tx2"/>
                </a:solidFill>
              </a:rPr>
              <a:t>highest</a:t>
            </a:r>
            <a:r>
              <a:rPr lang="en-US" sz="1700" b="1" dirty="0">
                <a:solidFill>
                  <a:schemeClr val="tx2"/>
                </a:solidFill>
              </a:rPr>
              <a:t> </a:t>
            </a:r>
            <a:r>
              <a:rPr lang="en-US" sz="1700" dirty="0">
                <a:solidFill>
                  <a:schemeClr val="bg1">
                    <a:lumMod val="10000"/>
                  </a:schemeClr>
                </a:solidFill>
              </a:rPr>
              <a:t>child TANF enrollment, 7 are also represented among locales with the top ten highest CPS </a:t>
            </a:r>
            <a:r>
              <a:rPr lang="en-US" sz="1700" dirty="0">
                <a:solidFill>
                  <a:schemeClr val="bg2">
                    <a:lumMod val="10000"/>
                  </a:schemeClr>
                </a:solidFill>
              </a:rPr>
              <a:t>victim rates.</a:t>
            </a:r>
            <a:r>
              <a:rPr lang="en-US" sz="1700" dirty="0">
                <a:solidFill>
                  <a:schemeClr val="bg2">
                    <a:lumMod val="10000"/>
                  </a:schemeClr>
                </a:solidFill>
                <a:latin typeface="Calibri"/>
                <a:ea typeface="Calibri Light"/>
                <a:cs typeface="Calibri Light"/>
              </a:rPr>
              <a:t> </a:t>
            </a:r>
            <a:r>
              <a:rPr lang="en-US" sz="1700" i="1" dirty="0">
                <a:solidFill>
                  <a:schemeClr val="bg2">
                    <a:lumMod val="10000"/>
                  </a:schemeClr>
                </a:solidFill>
                <a:latin typeface="Calibri Light"/>
                <a:ea typeface="Calibri Light"/>
                <a:cs typeface="Calibri Light"/>
              </a:rPr>
              <a:t>(Communities illustrated in the table to the right).</a:t>
            </a:r>
            <a:endParaRPr lang="en-US" sz="1700" i="1" dirty="0">
              <a:solidFill>
                <a:schemeClr val="bg2">
                  <a:lumMod val="10000"/>
                </a:schemeClr>
              </a:solidFill>
              <a:latin typeface="Calibri Light"/>
              <a:ea typeface="Calibri"/>
              <a:cs typeface="Calibri"/>
            </a:endParaRPr>
          </a:p>
        </p:txBody>
      </p:sp>
      <p:sp>
        <p:nvSpPr>
          <p:cNvPr id="5" name="TextBox 4">
            <a:extLst>
              <a:ext uri="{FF2B5EF4-FFF2-40B4-BE49-F238E27FC236}">
                <a16:creationId xmlns:a16="http://schemas.microsoft.com/office/drawing/2014/main" id="{A48EB119-A64A-B4C5-D2E3-2013D5DD26D8}"/>
              </a:ext>
            </a:extLst>
          </p:cNvPr>
          <p:cNvSpPr txBox="1"/>
          <p:nvPr/>
        </p:nvSpPr>
        <p:spPr>
          <a:xfrm>
            <a:off x="827986" y="559252"/>
            <a:ext cx="5529721" cy="1826654"/>
          </a:xfrm>
          <a:prstGeom prst="rect">
            <a:avLst/>
          </a:prstGeom>
          <a:noFill/>
        </p:spPr>
        <p:txBody>
          <a:bodyPr wrap="square" lIns="91440" tIns="45720" rIns="91440" bIns="45720" rtlCol="0" anchor="t">
            <a:spAutoFit/>
          </a:bodyPr>
          <a:lstStyle/>
          <a:p>
            <a:pPr>
              <a:lnSpc>
                <a:spcPct val="113999"/>
              </a:lnSpc>
            </a:pPr>
            <a:r>
              <a:rPr lang="en-US" sz="2000" dirty="0">
                <a:solidFill>
                  <a:schemeClr val="bg2">
                    <a:lumMod val="10000"/>
                  </a:schemeClr>
                </a:solidFill>
                <a:latin typeface="Calibri Light"/>
                <a:ea typeface="+mn-lt"/>
                <a:cs typeface="+mn-lt"/>
              </a:rPr>
              <a:t>DCYF is </a:t>
            </a:r>
            <a:r>
              <a:rPr lang="en-US" sz="2000" b="1" dirty="0">
                <a:solidFill>
                  <a:schemeClr val="tx2"/>
                </a:solidFill>
                <a:latin typeface="Calibri Light"/>
                <a:ea typeface="+mn-lt"/>
                <a:cs typeface="+mn-lt"/>
              </a:rPr>
              <a:t>4.4 times</a:t>
            </a:r>
            <a:r>
              <a:rPr lang="en-US" sz="2000" dirty="0">
                <a:solidFill>
                  <a:schemeClr val="bg2">
                    <a:lumMod val="10000"/>
                  </a:schemeClr>
                </a:solidFill>
                <a:latin typeface="Calibri Light"/>
                <a:ea typeface="+mn-lt"/>
                <a:cs typeface="+mn-lt"/>
              </a:rPr>
              <a:t> more likely to receive a referral that results in a finding of abuse or neglect </a:t>
            </a:r>
            <a:r>
              <a:rPr lang="en-US" sz="2000" dirty="0">
                <a:solidFill>
                  <a:schemeClr val="bg2">
                    <a:lumMod val="10000"/>
                  </a:schemeClr>
                </a:solidFill>
                <a:latin typeface="Calibri Light"/>
                <a:ea typeface="Calibri"/>
                <a:cs typeface="Calibri"/>
              </a:rPr>
              <a:t>from communities with high rates of children in financially needy households</a:t>
            </a:r>
            <a:r>
              <a:rPr lang="en-US" sz="2000" dirty="0">
                <a:solidFill>
                  <a:schemeClr val="bg2">
                    <a:lumMod val="10000"/>
                  </a:schemeClr>
                </a:solidFill>
                <a:latin typeface="Calibri Light"/>
                <a:ea typeface="+mn-lt"/>
                <a:cs typeface="+mn-lt"/>
              </a:rPr>
              <a:t> than communities with low rates of financial need.</a:t>
            </a:r>
            <a:r>
              <a:rPr lang="en-US" dirty="0">
                <a:solidFill>
                  <a:schemeClr val="bg2">
                    <a:lumMod val="10000"/>
                  </a:schemeClr>
                </a:solidFill>
                <a:latin typeface="Calibri Light"/>
                <a:ea typeface="+mn-lt"/>
                <a:cs typeface="+mn-lt"/>
              </a:rPr>
              <a:t> </a:t>
            </a:r>
            <a:endParaRPr lang="en-US" sz="2000" dirty="0">
              <a:solidFill>
                <a:schemeClr val="bg2">
                  <a:lumMod val="10000"/>
                </a:schemeClr>
              </a:solidFill>
              <a:latin typeface="Calibri Light"/>
              <a:ea typeface="Calibri Light"/>
              <a:cs typeface="Calibri Light"/>
            </a:endParaRPr>
          </a:p>
        </p:txBody>
      </p:sp>
      <p:sp>
        <p:nvSpPr>
          <p:cNvPr id="4" name="Arrow: Up 3">
            <a:extLst>
              <a:ext uri="{FF2B5EF4-FFF2-40B4-BE49-F238E27FC236}">
                <a16:creationId xmlns:a16="http://schemas.microsoft.com/office/drawing/2014/main" id="{91FA8C05-E35B-F0CB-454B-1495A5D3A30F}"/>
              </a:ext>
            </a:extLst>
          </p:cNvPr>
          <p:cNvSpPr/>
          <p:nvPr/>
        </p:nvSpPr>
        <p:spPr>
          <a:xfrm>
            <a:off x="468993" y="2640012"/>
            <a:ext cx="351281" cy="1483233"/>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CA22092F-C9DA-E69E-22EB-B8F283EE0299}"/>
              </a:ext>
            </a:extLst>
          </p:cNvPr>
          <p:cNvSpPr/>
          <p:nvPr/>
        </p:nvSpPr>
        <p:spPr>
          <a:xfrm rot="10800000">
            <a:off x="468992" y="4490582"/>
            <a:ext cx="360352" cy="1700947"/>
          </a:xfrm>
          <a:prstGeom prst="up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21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2B688-0DB7-8676-83C6-BD597254603D}"/>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F9B21922-DAAE-6D85-9B7B-3EAAF1E8B7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91" t="1287" r="18891" b="8061"/>
          <a:stretch/>
        </p:blipFill>
        <p:spPr>
          <a:xfrm>
            <a:off x="796705" y="-5399"/>
            <a:ext cx="11395295" cy="6883886"/>
          </a:xfrm>
          <a:prstGeom prst="rect">
            <a:avLst/>
          </a:prstGeom>
        </p:spPr>
      </p:pic>
      <p:sp>
        <p:nvSpPr>
          <p:cNvPr id="43" name="Rectangle 42">
            <a:extLst>
              <a:ext uri="{FF2B5EF4-FFF2-40B4-BE49-F238E27FC236}">
                <a16:creationId xmlns:a16="http://schemas.microsoft.com/office/drawing/2014/main" id="{EBA5286B-949B-8FFA-A83C-D312E3D67FF0}"/>
              </a:ext>
            </a:extLst>
          </p:cNvPr>
          <p:cNvSpPr/>
          <p:nvPr/>
        </p:nvSpPr>
        <p:spPr>
          <a:xfrm>
            <a:off x="-1" y="-19050"/>
            <a:ext cx="13205861" cy="6897537"/>
          </a:xfrm>
          <a:prstGeom prst="rect">
            <a:avLst/>
          </a:prstGeom>
          <a:gradFill flip="none" rotWithShape="1">
            <a:gsLst>
              <a:gs pos="54592">
                <a:srgbClr val="FFFFFF">
                  <a:alpha val="89000"/>
                </a:srgbClr>
              </a:gs>
              <a:gs pos="34000">
                <a:srgbClr val="FFFFFF"/>
              </a:gs>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48E5FB0-6FB7-DB0B-16C5-17870B90BFCA}"/>
              </a:ext>
            </a:extLst>
          </p:cNvPr>
          <p:cNvSpPr txBox="1"/>
          <p:nvPr/>
        </p:nvSpPr>
        <p:spPr>
          <a:xfrm>
            <a:off x="641984" y="655368"/>
            <a:ext cx="91778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Light"/>
                <a:ea typeface="Calibri Light"/>
                <a:cs typeface="Calibri Light"/>
              </a:rPr>
              <a:t>Concrete Goods in Child Welfare Programming</a:t>
            </a:r>
          </a:p>
        </p:txBody>
      </p:sp>
      <p:sp>
        <p:nvSpPr>
          <p:cNvPr id="2" name="Content Placeholder 1">
            <a:extLst>
              <a:ext uri="{FF2B5EF4-FFF2-40B4-BE49-F238E27FC236}">
                <a16:creationId xmlns:a16="http://schemas.microsoft.com/office/drawing/2014/main" id="{D5FC1B3C-BDA5-EEDF-081B-1AD3D0D6C73B}"/>
              </a:ext>
            </a:extLst>
          </p:cNvPr>
          <p:cNvSpPr txBox="1">
            <a:spLocks/>
          </p:cNvSpPr>
          <p:nvPr/>
        </p:nvSpPr>
        <p:spPr>
          <a:xfrm>
            <a:off x="641984" y="1279234"/>
            <a:ext cx="7919630" cy="1218902"/>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999"/>
              </a:lnSpc>
              <a:spcBef>
                <a:spcPts val="500"/>
              </a:spcBef>
              <a:spcAft>
                <a:spcPts val="800"/>
              </a:spcAft>
            </a:pPr>
            <a:r>
              <a:rPr lang="en-US" sz="2000" dirty="0">
                <a:solidFill>
                  <a:srgbClr val="43194D"/>
                </a:solidFill>
                <a:latin typeface="+mj-lt"/>
              </a:rPr>
              <a:t>Short</a:t>
            </a:r>
            <a:r>
              <a:rPr lang="en-US" sz="2000" dirty="0">
                <a:solidFill>
                  <a:srgbClr val="333333"/>
                </a:solidFill>
                <a:latin typeface="+mj-lt"/>
              </a:rPr>
              <a:t>-term economic </a:t>
            </a:r>
            <a:r>
              <a:rPr lang="en-US" sz="2000" dirty="0">
                <a:solidFill>
                  <a:srgbClr val="43194D"/>
                </a:solidFill>
                <a:latin typeface="+mj-lt"/>
              </a:rPr>
              <a:t>assistance distributed by Child Welfare caseworkers </a:t>
            </a:r>
            <a:r>
              <a:rPr lang="en-US" sz="2000" dirty="0">
                <a:solidFill>
                  <a:srgbClr val="333333"/>
                </a:solidFill>
                <a:latin typeface="+mj-lt"/>
              </a:rPr>
              <a:t>to families to temporarily alleviate material hardship, </a:t>
            </a:r>
            <a:br>
              <a:rPr lang="en-US" sz="2000" dirty="0">
                <a:solidFill>
                  <a:srgbClr val="333333"/>
                </a:solidFill>
                <a:latin typeface="+mj-lt"/>
              </a:rPr>
            </a:br>
            <a:r>
              <a:rPr lang="en-US" sz="2000" dirty="0">
                <a:solidFill>
                  <a:srgbClr val="333333"/>
                </a:solidFill>
                <a:latin typeface="+mj-lt"/>
              </a:rPr>
              <a:t>while referring to state and community-based resources</a:t>
            </a:r>
            <a:r>
              <a:rPr lang="en-US" sz="2000" b="0" i="0" dirty="0">
                <a:solidFill>
                  <a:srgbClr val="333333"/>
                </a:solidFill>
                <a:effectLst/>
                <a:latin typeface="+mj-lt"/>
              </a:rPr>
              <a:t>.</a:t>
            </a:r>
            <a:endParaRPr lang="en-US" sz="2000" b="1" dirty="0">
              <a:solidFill>
                <a:schemeClr val="bg1">
                  <a:lumMod val="10000"/>
                </a:schemeClr>
              </a:solidFill>
              <a:latin typeface="+mj-lt"/>
              <a:ea typeface="Calibri"/>
              <a:cs typeface="Calibri"/>
            </a:endParaRPr>
          </a:p>
          <a:p>
            <a:pPr>
              <a:lnSpc>
                <a:spcPct val="114000"/>
              </a:lnSpc>
              <a:spcBef>
                <a:spcPts val="500"/>
              </a:spcBef>
              <a:spcAft>
                <a:spcPts val="800"/>
              </a:spcAft>
            </a:pPr>
            <a:endParaRPr lang="en-US" sz="1800">
              <a:solidFill>
                <a:schemeClr val="bg1">
                  <a:lumMod val="10000"/>
                </a:schemeClr>
              </a:solidFill>
              <a:latin typeface="+mj-lt"/>
              <a:ea typeface="Calibri"/>
              <a:cs typeface="Calibri"/>
            </a:endParaRPr>
          </a:p>
        </p:txBody>
      </p:sp>
      <p:sp>
        <p:nvSpPr>
          <p:cNvPr id="3" name="Rectangle: Rounded Corners 2">
            <a:extLst>
              <a:ext uri="{FF2B5EF4-FFF2-40B4-BE49-F238E27FC236}">
                <a16:creationId xmlns:a16="http://schemas.microsoft.com/office/drawing/2014/main" id="{7C4BBED0-1B72-12AB-D51B-0C1A31BF1084}"/>
              </a:ext>
            </a:extLst>
          </p:cNvPr>
          <p:cNvSpPr/>
          <p:nvPr/>
        </p:nvSpPr>
        <p:spPr>
          <a:xfrm>
            <a:off x="734944" y="2729769"/>
            <a:ext cx="2094282" cy="531367"/>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t>Up to 60 days per referral</a:t>
            </a:r>
          </a:p>
        </p:txBody>
      </p:sp>
      <p:sp>
        <p:nvSpPr>
          <p:cNvPr id="6" name="Rectangle: Rounded Corners 5">
            <a:extLst>
              <a:ext uri="{FF2B5EF4-FFF2-40B4-BE49-F238E27FC236}">
                <a16:creationId xmlns:a16="http://schemas.microsoft.com/office/drawing/2014/main" id="{2D417BBA-4436-C1A0-0769-CF4AF36055E2}"/>
              </a:ext>
            </a:extLst>
          </p:cNvPr>
          <p:cNvSpPr/>
          <p:nvPr/>
        </p:nvSpPr>
        <p:spPr>
          <a:xfrm>
            <a:off x="3107505" y="2729768"/>
            <a:ext cx="2422578" cy="531367"/>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t>CPS, FAR, FVS/FRS, CFWS, EFC</a:t>
            </a:r>
          </a:p>
        </p:txBody>
      </p:sp>
      <p:sp>
        <p:nvSpPr>
          <p:cNvPr id="31" name="Rectangle: Rounded Corners 30">
            <a:extLst>
              <a:ext uri="{FF2B5EF4-FFF2-40B4-BE49-F238E27FC236}">
                <a16:creationId xmlns:a16="http://schemas.microsoft.com/office/drawing/2014/main" id="{75E7AA57-A5E5-67BF-A3C2-D5811D8E167D}"/>
              </a:ext>
            </a:extLst>
          </p:cNvPr>
          <p:cNvSpPr/>
          <p:nvPr/>
        </p:nvSpPr>
        <p:spPr>
          <a:xfrm>
            <a:off x="5808362" y="2729768"/>
            <a:ext cx="3236253" cy="531367"/>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t>Safety, Well-Being, Stability, Reunification</a:t>
            </a:r>
          </a:p>
        </p:txBody>
      </p:sp>
      <p:pic>
        <p:nvPicPr>
          <p:cNvPr id="11" name="Graphic 10" descr="Lock with solid fill">
            <a:extLst>
              <a:ext uri="{FF2B5EF4-FFF2-40B4-BE49-F238E27FC236}">
                <a16:creationId xmlns:a16="http://schemas.microsoft.com/office/drawing/2014/main" id="{8B6BC347-A17B-55F9-F140-27EC7550CE8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717103" y="3690318"/>
            <a:ext cx="685800" cy="685800"/>
          </a:xfrm>
          <a:prstGeom prst="rect">
            <a:avLst/>
          </a:prstGeom>
        </p:spPr>
      </p:pic>
      <p:pic>
        <p:nvPicPr>
          <p:cNvPr id="19" name="Graphic 18" descr="Grocery bag with solid fill">
            <a:extLst>
              <a:ext uri="{FF2B5EF4-FFF2-40B4-BE49-F238E27FC236}">
                <a16:creationId xmlns:a16="http://schemas.microsoft.com/office/drawing/2014/main" id="{1AD292C6-E814-B325-F2E8-83DC42FD1D3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86495" y="3704071"/>
            <a:ext cx="685800" cy="685800"/>
          </a:xfrm>
          <a:prstGeom prst="rect">
            <a:avLst/>
          </a:prstGeom>
        </p:spPr>
      </p:pic>
      <p:pic>
        <p:nvPicPr>
          <p:cNvPr id="20" name="Graphic 19" descr="Lights On with solid fill">
            <a:extLst>
              <a:ext uri="{FF2B5EF4-FFF2-40B4-BE49-F238E27FC236}">
                <a16:creationId xmlns:a16="http://schemas.microsoft.com/office/drawing/2014/main" id="{CD4D821E-F04C-933D-F5E5-D8A2F76443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5887" y="3704071"/>
            <a:ext cx="685800" cy="685800"/>
          </a:xfrm>
          <a:prstGeom prst="rect">
            <a:avLst/>
          </a:prstGeom>
        </p:spPr>
      </p:pic>
      <p:pic>
        <p:nvPicPr>
          <p:cNvPr id="21" name="Graphic 20" descr="House with solid fill">
            <a:extLst>
              <a:ext uri="{FF2B5EF4-FFF2-40B4-BE49-F238E27FC236}">
                <a16:creationId xmlns:a16="http://schemas.microsoft.com/office/drawing/2014/main" id="{8695B3C1-C221-6216-C287-793C8D2DC5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7711" y="3690318"/>
            <a:ext cx="685800" cy="685800"/>
          </a:xfrm>
          <a:prstGeom prst="rect">
            <a:avLst/>
          </a:prstGeom>
        </p:spPr>
      </p:pic>
      <p:pic>
        <p:nvPicPr>
          <p:cNvPr id="22" name="Graphic 21" descr="Shirt with solid fill">
            <a:extLst>
              <a:ext uri="{FF2B5EF4-FFF2-40B4-BE49-F238E27FC236}">
                <a16:creationId xmlns:a16="http://schemas.microsoft.com/office/drawing/2014/main" id="{9432EA38-9C81-DC10-E76E-F1FCF36834E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717103" y="5054637"/>
            <a:ext cx="685800" cy="685800"/>
          </a:xfrm>
          <a:prstGeom prst="rect">
            <a:avLst/>
          </a:prstGeom>
        </p:spPr>
      </p:pic>
      <p:pic>
        <p:nvPicPr>
          <p:cNvPr id="23" name="Graphic 22" descr="Car with solid fill">
            <a:extLst>
              <a:ext uri="{FF2B5EF4-FFF2-40B4-BE49-F238E27FC236}">
                <a16:creationId xmlns:a16="http://schemas.microsoft.com/office/drawing/2014/main" id="{0838AC98-F062-0F5C-9238-5E4273A7A68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486495" y="5068390"/>
            <a:ext cx="685800" cy="685800"/>
          </a:xfrm>
          <a:prstGeom prst="rect">
            <a:avLst/>
          </a:prstGeom>
        </p:spPr>
      </p:pic>
      <p:pic>
        <p:nvPicPr>
          <p:cNvPr id="24" name="Graphic 23" descr="Mop and bucket with solid fill">
            <a:extLst>
              <a:ext uri="{FF2B5EF4-FFF2-40B4-BE49-F238E27FC236}">
                <a16:creationId xmlns:a16="http://schemas.microsoft.com/office/drawing/2014/main" id="{F69C1F9D-A0AD-0E1D-6329-6D52B103C23E}"/>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255887" y="5068390"/>
            <a:ext cx="685800" cy="685800"/>
          </a:xfrm>
          <a:prstGeom prst="rect">
            <a:avLst/>
          </a:prstGeom>
        </p:spPr>
      </p:pic>
      <p:pic>
        <p:nvPicPr>
          <p:cNvPr id="25" name="Graphic 24" descr="Stroller with solid fill">
            <a:extLst>
              <a:ext uri="{FF2B5EF4-FFF2-40B4-BE49-F238E27FC236}">
                <a16:creationId xmlns:a16="http://schemas.microsoft.com/office/drawing/2014/main" id="{58E58831-990D-B966-781A-CFCE88176483}"/>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947711" y="5054637"/>
            <a:ext cx="685800" cy="685800"/>
          </a:xfrm>
          <a:prstGeom prst="rect">
            <a:avLst/>
          </a:prstGeom>
        </p:spPr>
      </p:pic>
      <p:sp>
        <p:nvSpPr>
          <p:cNvPr id="30" name="Content Placeholder 1">
            <a:extLst>
              <a:ext uri="{FF2B5EF4-FFF2-40B4-BE49-F238E27FC236}">
                <a16:creationId xmlns:a16="http://schemas.microsoft.com/office/drawing/2014/main" id="{048F33AB-FE59-A4B2-2DC2-2D4FC5B492A3}"/>
              </a:ext>
            </a:extLst>
          </p:cNvPr>
          <p:cNvSpPr txBox="1">
            <a:spLocks/>
          </p:cNvSpPr>
          <p:nvPr/>
        </p:nvSpPr>
        <p:spPr>
          <a:xfrm>
            <a:off x="643420" y="4376117"/>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Housing and Furniture</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32" name="Content Placeholder 1">
            <a:extLst>
              <a:ext uri="{FF2B5EF4-FFF2-40B4-BE49-F238E27FC236}">
                <a16:creationId xmlns:a16="http://schemas.microsoft.com/office/drawing/2014/main" id="{9A49C7F9-137F-940F-0803-2E7A82C1EA3D}"/>
              </a:ext>
            </a:extLst>
          </p:cNvPr>
          <p:cNvSpPr txBox="1">
            <a:spLocks/>
          </p:cNvSpPr>
          <p:nvPr/>
        </p:nvSpPr>
        <p:spPr>
          <a:xfrm>
            <a:off x="2409308" y="4376116"/>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Safety Items</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33" name="Content Placeholder 1">
            <a:extLst>
              <a:ext uri="{FF2B5EF4-FFF2-40B4-BE49-F238E27FC236}">
                <a16:creationId xmlns:a16="http://schemas.microsoft.com/office/drawing/2014/main" id="{81BB7152-B1FA-B94E-213A-9568906FFEDE}"/>
              </a:ext>
            </a:extLst>
          </p:cNvPr>
          <p:cNvSpPr txBox="1">
            <a:spLocks/>
          </p:cNvSpPr>
          <p:nvPr/>
        </p:nvSpPr>
        <p:spPr>
          <a:xfrm>
            <a:off x="4179047" y="4411334"/>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Food and grocery</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34" name="Content Placeholder 1">
            <a:extLst>
              <a:ext uri="{FF2B5EF4-FFF2-40B4-BE49-F238E27FC236}">
                <a16:creationId xmlns:a16="http://schemas.microsoft.com/office/drawing/2014/main" id="{09A1DA8A-FB2C-9EA6-7A95-B38D98533A38}"/>
              </a:ext>
            </a:extLst>
          </p:cNvPr>
          <p:cNvSpPr txBox="1">
            <a:spLocks/>
          </p:cNvSpPr>
          <p:nvPr/>
        </p:nvSpPr>
        <p:spPr>
          <a:xfrm>
            <a:off x="5944935" y="4411334"/>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Utility Assistance</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35" name="Content Placeholder 1">
            <a:extLst>
              <a:ext uri="{FF2B5EF4-FFF2-40B4-BE49-F238E27FC236}">
                <a16:creationId xmlns:a16="http://schemas.microsoft.com/office/drawing/2014/main" id="{69C78722-A0D2-A09D-FDF1-28FB9B442636}"/>
              </a:ext>
            </a:extLst>
          </p:cNvPr>
          <p:cNvSpPr txBox="1">
            <a:spLocks/>
          </p:cNvSpPr>
          <p:nvPr/>
        </p:nvSpPr>
        <p:spPr>
          <a:xfrm>
            <a:off x="641984" y="5754190"/>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Baby Essentials</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36" name="Content Placeholder 1">
            <a:extLst>
              <a:ext uri="{FF2B5EF4-FFF2-40B4-BE49-F238E27FC236}">
                <a16:creationId xmlns:a16="http://schemas.microsoft.com/office/drawing/2014/main" id="{6882606B-D79D-37EB-36F4-30FE50D9D7C8}"/>
              </a:ext>
            </a:extLst>
          </p:cNvPr>
          <p:cNvSpPr txBox="1">
            <a:spLocks/>
          </p:cNvSpPr>
          <p:nvPr/>
        </p:nvSpPr>
        <p:spPr>
          <a:xfrm>
            <a:off x="2404551" y="5754190"/>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Clothing</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37" name="Content Placeholder 1">
            <a:extLst>
              <a:ext uri="{FF2B5EF4-FFF2-40B4-BE49-F238E27FC236}">
                <a16:creationId xmlns:a16="http://schemas.microsoft.com/office/drawing/2014/main" id="{08B615A5-D2C1-D1C9-B899-7AC47C3E4D86}"/>
              </a:ext>
            </a:extLst>
          </p:cNvPr>
          <p:cNvSpPr txBox="1">
            <a:spLocks/>
          </p:cNvSpPr>
          <p:nvPr/>
        </p:nvSpPr>
        <p:spPr>
          <a:xfrm>
            <a:off x="4137985" y="5727678"/>
            <a:ext cx="1392098"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Transportation</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38" name="Content Placeholder 1">
            <a:extLst>
              <a:ext uri="{FF2B5EF4-FFF2-40B4-BE49-F238E27FC236}">
                <a16:creationId xmlns:a16="http://schemas.microsoft.com/office/drawing/2014/main" id="{97CCFA07-0FB0-3487-5C96-E572B359EE37}"/>
              </a:ext>
            </a:extLst>
          </p:cNvPr>
          <p:cNvSpPr txBox="1">
            <a:spLocks/>
          </p:cNvSpPr>
          <p:nvPr/>
        </p:nvSpPr>
        <p:spPr>
          <a:xfrm>
            <a:off x="5954115" y="5754190"/>
            <a:ext cx="1297253" cy="6592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Cleaning and Storage</a:t>
            </a: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sp>
        <p:nvSpPr>
          <p:cNvPr id="41" name="Rectangle: Rounded Corners 40">
            <a:extLst>
              <a:ext uri="{FF2B5EF4-FFF2-40B4-BE49-F238E27FC236}">
                <a16:creationId xmlns:a16="http://schemas.microsoft.com/office/drawing/2014/main" id="{5CBB7175-A3E3-2925-6D7A-EAE31807536B}"/>
              </a:ext>
            </a:extLst>
          </p:cNvPr>
          <p:cNvSpPr/>
          <p:nvPr/>
        </p:nvSpPr>
        <p:spPr>
          <a:xfrm>
            <a:off x="7962709" y="3686285"/>
            <a:ext cx="3523301" cy="2727894"/>
          </a:xfrm>
          <a:prstGeom prst="roundRect">
            <a:avLst>
              <a:gd name="adj" fmla="val 4486"/>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82880">
              <a:spcAft>
                <a:spcPts val="1000"/>
              </a:spcAft>
            </a:pPr>
            <a:r>
              <a:rPr lang="en-US" sz="1600" b="1" dirty="0">
                <a:solidFill>
                  <a:schemeClr val="bg2">
                    <a:lumMod val="10000"/>
                  </a:schemeClr>
                </a:solidFill>
                <a:latin typeface="+mj-lt"/>
                <a:ea typeface="Calibri"/>
                <a:cs typeface="Calibri Light"/>
              </a:rPr>
              <a:t>Referral Approvals:</a:t>
            </a:r>
            <a:endParaRPr lang="en-US" dirty="0">
              <a:solidFill>
                <a:schemeClr val="bg2">
                  <a:lumMod val="10000"/>
                </a:schemeClr>
              </a:solidFill>
              <a:ea typeface="Calibri" panose="020F0502020204030204"/>
              <a:cs typeface="Calibri" panose="020F0502020204030204"/>
            </a:endParaRPr>
          </a:p>
          <a:p>
            <a:pPr marL="182880">
              <a:spcAft>
                <a:spcPts val="500"/>
              </a:spcAft>
            </a:pPr>
            <a:r>
              <a:rPr lang="en-US" sz="1600" b="1" dirty="0">
                <a:solidFill>
                  <a:schemeClr val="tx1"/>
                </a:solidFill>
                <a:latin typeface="+mj-lt"/>
                <a:cs typeface="Calibri Light"/>
              </a:rPr>
              <a:t>Caseworker:</a:t>
            </a:r>
            <a:r>
              <a:rPr lang="en-US" sz="1600" dirty="0">
                <a:solidFill>
                  <a:schemeClr val="bg2">
                    <a:lumMod val="10000"/>
                  </a:schemeClr>
                </a:solidFill>
                <a:latin typeface="+mj-lt"/>
                <a:cs typeface="Calibri Light"/>
              </a:rPr>
              <a:t> Up to $500</a:t>
            </a:r>
            <a:endParaRPr lang="en-US">
              <a:solidFill>
                <a:schemeClr val="bg2">
                  <a:lumMod val="10000"/>
                </a:schemeClr>
              </a:solidFill>
            </a:endParaRPr>
          </a:p>
          <a:p>
            <a:pPr marL="182880">
              <a:spcAft>
                <a:spcPts val="500"/>
              </a:spcAft>
            </a:pPr>
            <a:r>
              <a:rPr lang="en-US" sz="1600" b="1" dirty="0">
                <a:solidFill>
                  <a:schemeClr val="tx1"/>
                </a:solidFill>
                <a:latin typeface="+mj-lt"/>
                <a:cs typeface="Calibri Light"/>
              </a:rPr>
              <a:t>Supervisor:</a:t>
            </a:r>
            <a:r>
              <a:rPr lang="en-US" sz="1600" dirty="0">
                <a:solidFill>
                  <a:schemeClr val="bg2">
                    <a:lumMod val="10000"/>
                  </a:schemeClr>
                </a:solidFill>
                <a:latin typeface="+mj-lt"/>
                <a:cs typeface="Calibri Light"/>
              </a:rPr>
              <a:t> $501 - $1000</a:t>
            </a:r>
            <a:endParaRPr lang="en-US" sz="1600" dirty="0">
              <a:solidFill>
                <a:schemeClr val="bg2">
                  <a:lumMod val="10000"/>
                </a:schemeClr>
              </a:solidFill>
              <a:latin typeface="+mj-lt"/>
              <a:ea typeface="Calibri"/>
              <a:cs typeface="Calibri Light"/>
            </a:endParaRPr>
          </a:p>
          <a:p>
            <a:pPr marL="182880">
              <a:spcAft>
                <a:spcPts val="500"/>
              </a:spcAft>
            </a:pPr>
            <a:r>
              <a:rPr lang="en-US" sz="1600" b="1" dirty="0">
                <a:solidFill>
                  <a:schemeClr val="tx1"/>
                </a:solidFill>
                <a:latin typeface="+mj-lt"/>
                <a:cs typeface="Calibri Light"/>
              </a:rPr>
              <a:t>Area Administrator: </a:t>
            </a:r>
            <a:r>
              <a:rPr lang="en-US" sz="1600" dirty="0">
                <a:solidFill>
                  <a:schemeClr val="bg2">
                    <a:lumMod val="10000"/>
                  </a:schemeClr>
                </a:solidFill>
                <a:latin typeface="+mj-lt"/>
                <a:cs typeface="Calibri Light"/>
              </a:rPr>
              <a:t>$1001 - $2000</a:t>
            </a:r>
            <a:endParaRPr lang="en-US" sz="1600" dirty="0">
              <a:solidFill>
                <a:schemeClr val="bg2">
                  <a:lumMod val="10000"/>
                </a:schemeClr>
              </a:solidFill>
              <a:latin typeface="+mj-lt"/>
              <a:ea typeface="Calibri"/>
              <a:cs typeface="Calibri Light"/>
            </a:endParaRPr>
          </a:p>
          <a:p>
            <a:pPr marL="182880">
              <a:spcAft>
                <a:spcPts val="1500"/>
              </a:spcAft>
            </a:pPr>
            <a:r>
              <a:rPr lang="en-US" sz="1600" b="1" dirty="0">
                <a:solidFill>
                  <a:schemeClr val="tx1"/>
                </a:solidFill>
                <a:latin typeface="+mj-lt"/>
                <a:cs typeface="Calibri Light"/>
              </a:rPr>
              <a:t>RA or RA Designee: </a:t>
            </a:r>
            <a:r>
              <a:rPr lang="en-US" sz="1600" dirty="0">
                <a:solidFill>
                  <a:schemeClr val="bg2">
                    <a:lumMod val="10000"/>
                  </a:schemeClr>
                </a:solidFill>
                <a:latin typeface="+mj-lt"/>
                <a:cs typeface="Calibri Light"/>
              </a:rPr>
              <a:t>$2000 +</a:t>
            </a:r>
          </a:p>
          <a:p>
            <a:pPr marL="182880">
              <a:spcAft>
                <a:spcPts val="1500"/>
              </a:spcAft>
            </a:pPr>
            <a:r>
              <a:rPr lang="en-US" sz="1600" i="1" dirty="0">
                <a:solidFill>
                  <a:schemeClr val="bg2">
                    <a:lumMod val="10000"/>
                  </a:schemeClr>
                </a:solidFill>
                <a:latin typeface="+mj-lt"/>
                <a:ea typeface="Calibri"/>
                <a:cs typeface="Calibri Light"/>
                <a:hlinkClick r:id="rId19">
                  <a:extLst>
                    <a:ext uri="{A12FA001-AC4F-418D-AE19-62706E023703}">
                      <ahyp:hlinkClr xmlns:ahyp="http://schemas.microsoft.com/office/drawing/2018/hyperlinkcolor" val="tx"/>
                    </a:ext>
                  </a:extLst>
                </a:hlinkClick>
              </a:rPr>
              <a:t>Caseworker Concrete Goods Guide</a:t>
            </a:r>
            <a:endParaRPr lang="en-US" sz="1600" i="1" dirty="0">
              <a:solidFill>
                <a:schemeClr val="bg2">
                  <a:lumMod val="10000"/>
                </a:schemeClr>
              </a:solidFill>
              <a:latin typeface="+mj-lt"/>
              <a:ea typeface="Calibri"/>
              <a:cs typeface="Calibri Light"/>
            </a:endParaRPr>
          </a:p>
        </p:txBody>
      </p:sp>
    </p:spTree>
    <p:extLst>
      <p:ext uri="{BB962C8B-B14F-4D97-AF65-F5344CB8AC3E}">
        <p14:creationId xmlns:p14="http://schemas.microsoft.com/office/powerpoint/2010/main" val="154116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0A357-2C8E-E8D2-28C2-A818A5F19F9D}"/>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3F7B036-3437-9E41-0526-E0518CFB2D34}"/>
              </a:ext>
            </a:extLst>
          </p:cNvPr>
          <p:cNvSpPr txBox="1"/>
          <p:nvPr/>
        </p:nvSpPr>
        <p:spPr>
          <a:xfrm>
            <a:off x="641984" y="655368"/>
            <a:ext cx="91778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Light"/>
                <a:ea typeface="Calibri Light"/>
                <a:cs typeface="Calibri Light"/>
              </a:rPr>
              <a:t>Child Welfare Concrete Goods Distribution Pathways</a:t>
            </a:r>
          </a:p>
        </p:txBody>
      </p:sp>
      <p:grpSp>
        <p:nvGrpSpPr>
          <p:cNvPr id="7" name="Group 6">
            <a:extLst>
              <a:ext uri="{FF2B5EF4-FFF2-40B4-BE49-F238E27FC236}">
                <a16:creationId xmlns:a16="http://schemas.microsoft.com/office/drawing/2014/main" id="{2A2551C0-F9EF-4C41-540A-E02B6E9074B1}"/>
              </a:ext>
            </a:extLst>
          </p:cNvPr>
          <p:cNvGrpSpPr/>
          <p:nvPr/>
        </p:nvGrpSpPr>
        <p:grpSpPr>
          <a:xfrm>
            <a:off x="730541" y="1606151"/>
            <a:ext cx="1875914" cy="4024748"/>
            <a:chOff x="639827" y="1606151"/>
            <a:chExt cx="1875914" cy="4024748"/>
          </a:xfrm>
        </p:grpSpPr>
        <p:sp>
          <p:nvSpPr>
            <p:cNvPr id="52" name="Rectangle: Rounded Corners 51">
              <a:extLst>
                <a:ext uri="{FF2B5EF4-FFF2-40B4-BE49-F238E27FC236}">
                  <a16:creationId xmlns:a16="http://schemas.microsoft.com/office/drawing/2014/main" id="{524B9A34-FEEC-E0B1-85D9-48748A2AA7B1}"/>
                </a:ext>
              </a:extLst>
            </p:cNvPr>
            <p:cNvSpPr/>
            <p:nvPr/>
          </p:nvSpPr>
          <p:spPr>
            <a:xfrm>
              <a:off x="639827" y="1606151"/>
              <a:ext cx="1875914" cy="531367"/>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Office Inventory</a:t>
              </a:r>
            </a:p>
          </p:txBody>
        </p:sp>
        <p:grpSp>
          <p:nvGrpSpPr>
            <p:cNvPr id="5" name="Group 4">
              <a:extLst>
                <a:ext uri="{FF2B5EF4-FFF2-40B4-BE49-F238E27FC236}">
                  <a16:creationId xmlns:a16="http://schemas.microsoft.com/office/drawing/2014/main" id="{94053213-D1A8-FA08-320B-D4191D5C171A}"/>
                </a:ext>
              </a:extLst>
            </p:cNvPr>
            <p:cNvGrpSpPr/>
            <p:nvPr/>
          </p:nvGrpSpPr>
          <p:grpSpPr>
            <a:xfrm>
              <a:off x="641984" y="2434370"/>
              <a:ext cx="1873757" cy="1873757"/>
              <a:chOff x="641984" y="2434370"/>
              <a:chExt cx="1873757" cy="1873757"/>
            </a:xfrm>
          </p:grpSpPr>
          <p:grpSp>
            <p:nvGrpSpPr>
              <p:cNvPr id="103" name="Group 7">
                <a:extLst>
                  <a:ext uri="{FF2B5EF4-FFF2-40B4-BE49-F238E27FC236}">
                    <a16:creationId xmlns:a16="http://schemas.microsoft.com/office/drawing/2014/main" id="{A53CDF98-B834-9C5D-0669-B0BE5AFFC207}"/>
                  </a:ext>
                </a:extLst>
              </p:cNvPr>
              <p:cNvGrpSpPr/>
              <p:nvPr/>
            </p:nvGrpSpPr>
            <p:grpSpPr>
              <a:xfrm>
                <a:off x="641984" y="2434370"/>
                <a:ext cx="1873757" cy="1873757"/>
                <a:chOff x="0" y="0"/>
                <a:chExt cx="6350000" cy="6350000"/>
              </a:xfrm>
              <a:solidFill>
                <a:srgbClr val="89D177"/>
              </a:solidFill>
            </p:grpSpPr>
            <p:sp>
              <p:nvSpPr>
                <p:cNvPr id="104" name="Freeform 8">
                  <a:extLst>
                    <a:ext uri="{FF2B5EF4-FFF2-40B4-BE49-F238E27FC236}">
                      <a16:creationId xmlns:a16="http://schemas.microsoft.com/office/drawing/2014/main" id="{95259E5B-8FFE-887D-25C4-00E10812F0FE}"/>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2673"/>
                </a:solidFill>
              </p:spPr>
              <p:txBody>
                <a:bodyPr/>
                <a:lstStyle/>
                <a:p>
                  <a:endParaRPr lang="en-US">
                    <a:solidFill>
                      <a:srgbClr val="B0DBA4"/>
                    </a:solidFill>
                  </a:endParaRPr>
                </a:p>
              </p:txBody>
            </p:sp>
          </p:grpSp>
          <p:sp>
            <p:nvSpPr>
              <p:cNvPr id="84" name="Freeform 41">
                <a:extLst>
                  <a:ext uri="{FF2B5EF4-FFF2-40B4-BE49-F238E27FC236}">
                    <a16:creationId xmlns:a16="http://schemas.microsoft.com/office/drawing/2014/main" id="{34D3F27C-B7EF-49C5-4968-B7D8EB1CC930}"/>
                  </a:ext>
                </a:extLst>
              </p:cNvPr>
              <p:cNvSpPr/>
              <p:nvPr/>
            </p:nvSpPr>
            <p:spPr>
              <a:xfrm>
                <a:off x="1169643" y="3027797"/>
                <a:ext cx="818437" cy="676234"/>
              </a:xfrm>
              <a:custGeom>
                <a:avLst/>
                <a:gdLst/>
                <a:ahLst/>
                <a:cxnLst/>
                <a:rect l="l" t="t" r="r" b="b"/>
                <a:pathLst>
                  <a:path w="1557888" h="1287205">
                    <a:moveTo>
                      <a:pt x="0" y="0"/>
                    </a:moveTo>
                    <a:lnTo>
                      <a:pt x="1557888" y="0"/>
                    </a:lnTo>
                    <a:lnTo>
                      <a:pt x="1557888" y="1287205"/>
                    </a:lnTo>
                    <a:lnTo>
                      <a:pt x="0" y="12872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15" name="Content Placeholder 1">
              <a:extLst>
                <a:ext uri="{FF2B5EF4-FFF2-40B4-BE49-F238E27FC236}">
                  <a16:creationId xmlns:a16="http://schemas.microsoft.com/office/drawing/2014/main" id="{F48B12BD-3D76-AA65-D908-F233572B3913}"/>
                </a:ext>
              </a:extLst>
            </p:cNvPr>
            <p:cNvSpPr txBox="1">
              <a:spLocks/>
            </p:cNvSpPr>
            <p:nvPr/>
          </p:nvSpPr>
          <p:spPr>
            <a:xfrm>
              <a:off x="641984" y="4600211"/>
              <a:ext cx="1873757" cy="10306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Quick </a:t>
              </a:r>
              <a:r>
                <a:rPr lang="en-US" sz="1600" i="1">
                  <a:solidFill>
                    <a:schemeClr val="bg2">
                      <a:lumMod val="10000"/>
                    </a:schemeClr>
                  </a:solidFill>
                  <a:latin typeface="Calibri Light" panose="020F0302020204030204" pitchFamily="34" charset="0"/>
                  <a:cs typeface="Calibri Light" panose="020F0302020204030204" pitchFamily="34" charset="0"/>
                </a:rPr>
                <a:t>access</a:t>
              </a:r>
              <a:r>
                <a:rPr lang="en-US" sz="1600" i="1">
                  <a:solidFill>
                    <a:schemeClr val="bg1">
                      <a:lumMod val="10000"/>
                    </a:schemeClr>
                  </a:solidFill>
                  <a:latin typeface="Calibri Light" panose="020F0302020204030204" pitchFamily="34" charset="0"/>
                  <a:cs typeface="Calibri Light" panose="020F0302020204030204" pitchFamily="34" charset="0"/>
                </a:rPr>
                <a:t> items available on-site at each DCYF office</a:t>
              </a: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3999"/>
                </a:lnSpc>
                <a:spcBef>
                  <a:spcPts val="500"/>
                </a:spcBef>
                <a:spcAft>
                  <a:spcPts val="800"/>
                </a:spcAft>
              </a:pP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4000"/>
                </a:lnSpc>
                <a:spcBef>
                  <a:spcPts val="500"/>
                </a:spcBef>
                <a:spcAft>
                  <a:spcPts val="800"/>
                </a:spcAft>
              </a:pP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grpSp>
      <p:grpSp>
        <p:nvGrpSpPr>
          <p:cNvPr id="6" name="Group 5">
            <a:extLst>
              <a:ext uri="{FF2B5EF4-FFF2-40B4-BE49-F238E27FC236}">
                <a16:creationId xmlns:a16="http://schemas.microsoft.com/office/drawing/2014/main" id="{FCA4E75E-FC4B-6780-92D1-5BC2F698D0CF}"/>
              </a:ext>
            </a:extLst>
          </p:cNvPr>
          <p:cNvGrpSpPr/>
          <p:nvPr/>
        </p:nvGrpSpPr>
        <p:grpSpPr>
          <a:xfrm>
            <a:off x="3512905" y="1606151"/>
            <a:ext cx="2046648" cy="4024748"/>
            <a:chOff x="2783043" y="1606151"/>
            <a:chExt cx="2046648" cy="4024748"/>
          </a:xfrm>
        </p:grpSpPr>
        <p:sp>
          <p:nvSpPr>
            <p:cNvPr id="53" name="Rectangle: Rounded Corners 52">
              <a:extLst>
                <a:ext uri="{FF2B5EF4-FFF2-40B4-BE49-F238E27FC236}">
                  <a16:creationId xmlns:a16="http://schemas.microsoft.com/office/drawing/2014/main" id="{E19C5159-2BDD-6C3F-D222-115DCE7EF213}"/>
                </a:ext>
              </a:extLst>
            </p:cNvPr>
            <p:cNvSpPr/>
            <p:nvPr/>
          </p:nvSpPr>
          <p:spPr>
            <a:xfrm>
              <a:off x="2783043" y="1606151"/>
              <a:ext cx="2046648" cy="531367"/>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Gift Card/Voucher</a:t>
              </a:r>
            </a:p>
          </p:txBody>
        </p:sp>
        <p:grpSp>
          <p:nvGrpSpPr>
            <p:cNvPr id="4" name="Group 3">
              <a:extLst>
                <a:ext uri="{FF2B5EF4-FFF2-40B4-BE49-F238E27FC236}">
                  <a16:creationId xmlns:a16="http://schemas.microsoft.com/office/drawing/2014/main" id="{8E2D2F3B-079A-FDBE-7CC0-B3563EAB8D91}"/>
                </a:ext>
              </a:extLst>
            </p:cNvPr>
            <p:cNvGrpSpPr/>
            <p:nvPr/>
          </p:nvGrpSpPr>
          <p:grpSpPr>
            <a:xfrm>
              <a:off x="2869490" y="2429038"/>
              <a:ext cx="1873757" cy="1873757"/>
              <a:chOff x="2869490" y="2429038"/>
              <a:chExt cx="1873757" cy="1873757"/>
            </a:xfrm>
          </p:grpSpPr>
          <p:grpSp>
            <p:nvGrpSpPr>
              <p:cNvPr id="105" name="Group 7">
                <a:extLst>
                  <a:ext uri="{FF2B5EF4-FFF2-40B4-BE49-F238E27FC236}">
                    <a16:creationId xmlns:a16="http://schemas.microsoft.com/office/drawing/2014/main" id="{E1EF0D39-FDEE-3E63-0F58-8CA4A224C3D1}"/>
                  </a:ext>
                </a:extLst>
              </p:cNvPr>
              <p:cNvGrpSpPr/>
              <p:nvPr/>
            </p:nvGrpSpPr>
            <p:grpSpPr>
              <a:xfrm>
                <a:off x="2869490" y="2429038"/>
                <a:ext cx="1873757" cy="1873757"/>
                <a:chOff x="0" y="0"/>
                <a:chExt cx="6350000" cy="6350000"/>
              </a:xfrm>
              <a:solidFill>
                <a:schemeClr val="tx1">
                  <a:lumMod val="75000"/>
                </a:schemeClr>
              </a:solidFill>
            </p:grpSpPr>
            <p:sp>
              <p:nvSpPr>
                <p:cNvPr id="106" name="Freeform 8">
                  <a:extLst>
                    <a:ext uri="{FF2B5EF4-FFF2-40B4-BE49-F238E27FC236}">
                      <a16:creationId xmlns:a16="http://schemas.microsoft.com/office/drawing/2014/main" id="{20764930-0E25-26A1-656E-53C721911B7C}"/>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83" name="Freeform 40">
                <a:extLst>
                  <a:ext uri="{FF2B5EF4-FFF2-40B4-BE49-F238E27FC236}">
                    <a16:creationId xmlns:a16="http://schemas.microsoft.com/office/drawing/2014/main" id="{19196490-B06F-0CCF-8DC3-324CB23B47E0}"/>
                  </a:ext>
                </a:extLst>
              </p:cNvPr>
              <p:cNvSpPr/>
              <p:nvPr/>
            </p:nvSpPr>
            <p:spPr>
              <a:xfrm>
                <a:off x="3298698" y="3099477"/>
                <a:ext cx="1015337" cy="659046"/>
              </a:xfrm>
              <a:custGeom>
                <a:avLst/>
                <a:gdLst/>
                <a:ahLst/>
                <a:cxnLst/>
                <a:rect l="l" t="t" r="r" b="b"/>
                <a:pathLst>
                  <a:path w="1932685" h="1254488">
                    <a:moveTo>
                      <a:pt x="0" y="0"/>
                    </a:moveTo>
                    <a:lnTo>
                      <a:pt x="1932685" y="0"/>
                    </a:lnTo>
                    <a:lnTo>
                      <a:pt x="1932685" y="1254489"/>
                    </a:lnTo>
                    <a:lnTo>
                      <a:pt x="0" y="12544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16" name="Content Placeholder 1">
              <a:extLst>
                <a:ext uri="{FF2B5EF4-FFF2-40B4-BE49-F238E27FC236}">
                  <a16:creationId xmlns:a16="http://schemas.microsoft.com/office/drawing/2014/main" id="{831D1BE1-F811-25D7-AAB9-2F942CA9966C}"/>
                </a:ext>
              </a:extLst>
            </p:cNvPr>
            <p:cNvSpPr txBox="1">
              <a:spLocks/>
            </p:cNvSpPr>
            <p:nvPr/>
          </p:nvSpPr>
          <p:spPr>
            <a:xfrm>
              <a:off x="2869487" y="4600211"/>
              <a:ext cx="1873757" cy="10306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Vouchers and gift cards for purchasing goods and services</a:t>
              </a: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p:txBody>
        </p:sp>
      </p:grpSp>
      <p:grpSp>
        <p:nvGrpSpPr>
          <p:cNvPr id="8" name="Group 7">
            <a:extLst>
              <a:ext uri="{FF2B5EF4-FFF2-40B4-BE49-F238E27FC236}">
                <a16:creationId xmlns:a16="http://schemas.microsoft.com/office/drawing/2014/main" id="{4FE62254-DD42-8A58-7258-211982D03A64}"/>
              </a:ext>
            </a:extLst>
          </p:cNvPr>
          <p:cNvGrpSpPr/>
          <p:nvPr/>
        </p:nvGrpSpPr>
        <p:grpSpPr>
          <a:xfrm>
            <a:off x="6476696" y="1610919"/>
            <a:ext cx="1936962" cy="4019980"/>
            <a:chOff x="6122065" y="1610919"/>
            <a:chExt cx="1936962" cy="4019980"/>
          </a:xfrm>
        </p:grpSpPr>
        <p:sp>
          <p:nvSpPr>
            <p:cNvPr id="54" name="Rectangle: Rounded Corners 53">
              <a:extLst>
                <a:ext uri="{FF2B5EF4-FFF2-40B4-BE49-F238E27FC236}">
                  <a16:creationId xmlns:a16="http://schemas.microsoft.com/office/drawing/2014/main" id="{B0053FD3-A919-BDFD-13A2-0EC4C099A0FE}"/>
                </a:ext>
              </a:extLst>
            </p:cNvPr>
            <p:cNvSpPr/>
            <p:nvPr/>
          </p:nvSpPr>
          <p:spPr>
            <a:xfrm>
              <a:off x="6183113" y="1610919"/>
              <a:ext cx="1875914" cy="531367"/>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Direct Ship</a:t>
              </a:r>
            </a:p>
          </p:txBody>
        </p:sp>
        <p:grpSp>
          <p:nvGrpSpPr>
            <p:cNvPr id="3" name="Group 2">
              <a:extLst>
                <a:ext uri="{FF2B5EF4-FFF2-40B4-BE49-F238E27FC236}">
                  <a16:creationId xmlns:a16="http://schemas.microsoft.com/office/drawing/2014/main" id="{26A1D359-7113-00EF-E9F5-7B635D603CC2}"/>
                </a:ext>
              </a:extLst>
            </p:cNvPr>
            <p:cNvGrpSpPr/>
            <p:nvPr/>
          </p:nvGrpSpPr>
          <p:grpSpPr>
            <a:xfrm>
              <a:off x="6183113" y="2429038"/>
              <a:ext cx="1873757" cy="1873757"/>
              <a:chOff x="5158042" y="2429038"/>
              <a:chExt cx="1873757" cy="1873757"/>
            </a:xfrm>
          </p:grpSpPr>
          <p:grpSp>
            <p:nvGrpSpPr>
              <p:cNvPr id="107" name="Group 7">
                <a:extLst>
                  <a:ext uri="{FF2B5EF4-FFF2-40B4-BE49-F238E27FC236}">
                    <a16:creationId xmlns:a16="http://schemas.microsoft.com/office/drawing/2014/main" id="{B605E8EA-D868-645F-2ED6-6EC4DF324532}"/>
                  </a:ext>
                </a:extLst>
              </p:cNvPr>
              <p:cNvGrpSpPr/>
              <p:nvPr/>
            </p:nvGrpSpPr>
            <p:grpSpPr>
              <a:xfrm>
                <a:off x="5158042" y="2429038"/>
                <a:ext cx="1873757" cy="1873757"/>
                <a:chOff x="0" y="0"/>
                <a:chExt cx="6350000" cy="6350000"/>
              </a:xfrm>
              <a:solidFill>
                <a:schemeClr val="tx1">
                  <a:lumMod val="75000"/>
                </a:schemeClr>
              </a:solidFill>
            </p:grpSpPr>
            <p:sp>
              <p:nvSpPr>
                <p:cNvPr id="108" name="Freeform 8">
                  <a:extLst>
                    <a:ext uri="{FF2B5EF4-FFF2-40B4-BE49-F238E27FC236}">
                      <a16:creationId xmlns:a16="http://schemas.microsoft.com/office/drawing/2014/main" id="{BF4B2038-6563-6D44-F56F-EC21AD81A65B}"/>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79" name="Freeform 34">
                <a:extLst>
                  <a:ext uri="{FF2B5EF4-FFF2-40B4-BE49-F238E27FC236}">
                    <a16:creationId xmlns:a16="http://schemas.microsoft.com/office/drawing/2014/main" id="{57BD90B0-67C2-987B-0DC9-D2E0FE340C21}"/>
                  </a:ext>
                </a:extLst>
              </p:cNvPr>
              <p:cNvSpPr/>
              <p:nvPr/>
            </p:nvSpPr>
            <p:spPr>
              <a:xfrm>
                <a:off x="5599756" y="3040961"/>
                <a:ext cx="990328" cy="649903"/>
              </a:xfrm>
              <a:custGeom>
                <a:avLst/>
                <a:gdLst/>
                <a:ahLst/>
                <a:cxnLst/>
                <a:rect l="l" t="t" r="r" b="b"/>
                <a:pathLst>
                  <a:path w="1885080" h="1237084">
                    <a:moveTo>
                      <a:pt x="0" y="0"/>
                    </a:moveTo>
                    <a:lnTo>
                      <a:pt x="1885080" y="0"/>
                    </a:lnTo>
                    <a:lnTo>
                      <a:pt x="1885080" y="1237083"/>
                    </a:lnTo>
                    <a:lnTo>
                      <a:pt x="0" y="12370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117" name="Content Placeholder 1">
              <a:extLst>
                <a:ext uri="{FF2B5EF4-FFF2-40B4-BE49-F238E27FC236}">
                  <a16:creationId xmlns:a16="http://schemas.microsoft.com/office/drawing/2014/main" id="{48F48B2D-45EA-D520-E450-F3FC9641F8BA}"/>
                </a:ext>
              </a:extLst>
            </p:cNvPr>
            <p:cNvSpPr txBox="1">
              <a:spLocks/>
            </p:cNvSpPr>
            <p:nvPr/>
          </p:nvSpPr>
          <p:spPr>
            <a:xfrm>
              <a:off x="6122065" y="4600211"/>
              <a:ext cx="1873757" cy="10306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dirty="0">
                  <a:solidFill>
                    <a:schemeClr val="bg1">
                      <a:lumMod val="10000"/>
                    </a:schemeClr>
                  </a:solidFill>
                  <a:latin typeface="Calibri Light"/>
                  <a:ea typeface="Calibri Light"/>
                  <a:cs typeface="Calibri Light"/>
                </a:rPr>
                <a:t>Large items shipped directly to the home or items needing </a:t>
              </a:r>
              <a:br>
                <a:rPr lang="en-US" sz="1600" i="1" dirty="0">
                  <a:latin typeface="Calibri Light" panose="020F0302020204030204" pitchFamily="34" charset="0"/>
                  <a:cs typeface="Calibri Light" panose="020F0302020204030204" pitchFamily="34" charset="0"/>
                </a:rPr>
              </a:br>
              <a:r>
                <a:rPr lang="en-US" sz="1600" i="1" dirty="0">
                  <a:solidFill>
                    <a:schemeClr val="bg1">
                      <a:lumMod val="10000"/>
                    </a:schemeClr>
                  </a:solidFill>
                  <a:latin typeface="Calibri Light"/>
                  <a:ea typeface="Calibri Light"/>
                  <a:cs typeface="Calibri Light"/>
                </a:rPr>
                <a:t>on-site set-up</a:t>
              </a:r>
              <a:endParaRPr lang="en-US" sz="2000" b="1">
                <a:solidFill>
                  <a:schemeClr val="bg1">
                    <a:lumMod val="10000"/>
                  </a:schemeClr>
                </a:solidFill>
                <a:latin typeface="Calibri Light"/>
                <a:ea typeface="Calibri"/>
                <a:cs typeface="Calibri Light"/>
              </a:endParaRPr>
            </a:p>
            <a:p>
              <a:pPr algn="ctr">
                <a:lnSpc>
                  <a:spcPct val="114000"/>
                </a:lnSpc>
                <a:spcBef>
                  <a:spcPts val="500"/>
                </a:spcBef>
                <a:spcAft>
                  <a:spcPts val="800"/>
                </a:spcAft>
              </a:pP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grpSp>
      <p:grpSp>
        <p:nvGrpSpPr>
          <p:cNvPr id="9" name="Group 8">
            <a:extLst>
              <a:ext uri="{FF2B5EF4-FFF2-40B4-BE49-F238E27FC236}">
                <a16:creationId xmlns:a16="http://schemas.microsoft.com/office/drawing/2014/main" id="{4880A271-691D-F67F-267B-B1DC640D4AB9}"/>
              </a:ext>
            </a:extLst>
          </p:cNvPr>
          <p:cNvGrpSpPr/>
          <p:nvPr/>
        </p:nvGrpSpPr>
        <p:grpSpPr>
          <a:xfrm>
            <a:off x="9340702" y="1606151"/>
            <a:ext cx="1979181" cy="4014082"/>
            <a:chOff x="9249988" y="1606151"/>
            <a:chExt cx="1979181" cy="4014082"/>
          </a:xfrm>
        </p:grpSpPr>
        <p:sp>
          <p:nvSpPr>
            <p:cNvPr id="55" name="Rectangle: Rounded Corners 54">
              <a:extLst>
                <a:ext uri="{FF2B5EF4-FFF2-40B4-BE49-F238E27FC236}">
                  <a16:creationId xmlns:a16="http://schemas.microsoft.com/office/drawing/2014/main" id="{298690DD-114D-A964-B806-652E22CD1E46}"/>
                </a:ext>
              </a:extLst>
            </p:cNvPr>
            <p:cNvSpPr/>
            <p:nvPr/>
          </p:nvSpPr>
          <p:spPr>
            <a:xfrm>
              <a:off x="9249988" y="1606151"/>
              <a:ext cx="1958396" cy="531367"/>
            </a:xfrm>
            <a:prstGeom prst="roundRect">
              <a:avLst>
                <a:gd name="adj" fmla="val 44373"/>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Service Payment</a:t>
              </a:r>
            </a:p>
          </p:txBody>
        </p:sp>
        <p:grpSp>
          <p:nvGrpSpPr>
            <p:cNvPr id="2" name="Group 1">
              <a:extLst>
                <a:ext uri="{FF2B5EF4-FFF2-40B4-BE49-F238E27FC236}">
                  <a16:creationId xmlns:a16="http://schemas.microsoft.com/office/drawing/2014/main" id="{602351B3-5EF6-BDC3-9617-27A82658BC9F}"/>
                </a:ext>
              </a:extLst>
            </p:cNvPr>
            <p:cNvGrpSpPr/>
            <p:nvPr/>
          </p:nvGrpSpPr>
          <p:grpSpPr>
            <a:xfrm>
              <a:off x="9346342" y="2429037"/>
              <a:ext cx="1873757" cy="1873757"/>
              <a:chOff x="9346342" y="2429037"/>
              <a:chExt cx="1873757" cy="1873757"/>
            </a:xfrm>
          </p:grpSpPr>
          <p:grpSp>
            <p:nvGrpSpPr>
              <p:cNvPr id="109" name="Group 7">
                <a:extLst>
                  <a:ext uri="{FF2B5EF4-FFF2-40B4-BE49-F238E27FC236}">
                    <a16:creationId xmlns:a16="http://schemas.microsoft.com/office/drawing/2014/main" id="{B652544C-A200-5921-7388-80F58C436D91}"/>
                  </a:ext>
                </a:extLst>
              </p:cNvPr>
              <p:cNvGrpSpPr/>
              <p:nvPr/>
            </p:nvGrpSpPr>
            <p:grpSpPr>
              <a:xfrm>
                <a:off x="9346342" y="2429037"/>
                <a:ext cx="1873757" cy="1873757"/>
                <a:chOff x="0" y="0"/>
                <a:chExt cx="6350000" cy="6350000"/>
              </a:xfrm>
              <a:solidFill>
                <a:schemeClr val="tx1">
                  <a:lumMod val="75000"/>
                </a:schemeClr>
              </a:solidFill>
            </p:grpSpPr>
            <p:sp>
              <p:nvSpPr>
                <p:cNvPr id="110" name="Freeform 8">
                  <a:extLst>
                    <a:ext uri="{FF2B5EF4-FFF2-40B4-BE49-F238E27FC236}">
                      <a16:creationId xmlns:a16="http://schemas.microsoft.com/office/drawing/2014/main" id="{933B8667-7B05-EFF7-DF80-049CB0D96A4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81" name="Freeform 37">
                <a:extLst>
                  <a:ext uri="{FF2B5EF4-FFF2-40B4-BE49-F238E27FC236}">
                    <a16:creationId xmlns:a16="http://schemas.microsoft.com/office/drawing/2014/main" id="{A1871F19-1E00-BF5A-68C0-09D92784F251}"/>
                  </a:ext>
                </a:extLst>
              </p:cNvPr>
              <p:cNvSpPr/>
              <p:nvPr/>
            </p:nvSpPr>
            <p:spPr>
              <a:xfrm>
                <a:off x="9933949" y="3012073"/>
                <a:ext cx="716685" cy="721193"/>
              </a:xfrm>
              <a:custGeom>
                <a:avLst/>
                <a:gdLst/>
                <a:ahLst/>
                <a:cxnLst/>
                <a:rect l="l" t="t" r="r" b="b"/>
                <a:pathLst>
                  <a:path w="1364204" h="1372784">
                    <a:moveTo>
                      <a:pt x="0" y="0"/>
                    </a:moveTo>
                    <a:lnTo>
                      <a:pt x="1364204" y="0"/>
                    </a:lnTo>
                    <a:lnTo>
                      <a:pt x="1364204" y="1372784"/>
                    </a:lnTo>
                    <a:lnTo>
                      <a:pt x="0" y="1372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118" name="Content Placeholder 1">
              <a:extLst>
                <a:ext uri="{FF2B5EF4-FFF2-40B4-BE49-F238E27FC236}">
                  <a16:creationId xmlns:a16="http://schemas.microsoft.com/office/drawing/2014/main" id="{8F4FB682-CDFC-E178-4C9A-34025FCF2F8C}"/>
                </a:ext>
              </a:extLst>
            </p:cNvPr>
            <p:cNvSpPr txBox="1">
              <a:spLocks/>
            </p:cNvSpPr>
            <p:nvPr/>
          </p:nvSpPr>
          <p:spPr>
            <a:xfrm>
              <a:off x="9355412" y="4589545"/>
              <a:ext cx="1873757" cy="103068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3999"/>
                </a:lnSpc>
                <a:spcBef>
                  <a:spcPts val="500"/>
                </a:spcBef>
                <a:spcAft>
                  <a:spcPts val="800"/>
                </a:spcAft>
              </a:pPr>
              <a:r>
                <a:rPr lang="en-US" sz="1600" i="1">
                  <a:solidFill>
                    <a:schemeClr val="bg1">
                      <a:lumMod val="10000"/>
                    </a:schemeClr>
                  </a:solidFill>
                  <a:latin typeface="Calibri Light" panose="020F0302020204030204" pitchFamily="34" charset="0"/>
                  <a:cs typeface="Calibri Light" panose="020F0302020204030204" pitchFamily="34" charset="0"/>
                </a:rPr>
                <a:t>Paid directly to the service provider (e.g., landlord, mechanic)</a:t>
              </a:r>
              <a:endParaRPr lang="en-US" sz="2000" b="1">
                <a:solidFill>
                  <a:schemeClr val="bg1">
                    <a:lumMod val="10000"/>
                  </a:schemeClr>
                </a:solidFill>
                <a:latin typeface="Calibri Light" panose="020F0302020204030204" pitchFamily="34" charset="0"/>
                <a:ea typeface="Calibri"/>
                <a:cs typeface="Calibri Light" panose="020F0302020204030204" pitchFamily="34" charset="0"/>
              </a:endParaRPr>
            </a:p>
            <a:p>
              <a:pPr algn="ctr">
                <a:lnSpc>
                  <a:spcPct val="114000"/>
                </a:lnSpc>
                <a:spcBef>
                  <a:spcPts val="500"/>
                </a:spcBef>
                <a:spcAft>
                  <a:spcPts val="800"/>
                </a:spcAft>
              </a:pPr>
              <a:endParaRPr lang="en-US" sz="1800">
                <a:solidFill>
                  <a:schemeClr val="bg1">
                    <a:lumMod val="10000"/>
                  </a:schemeClr>
                </a:solidFill>
                <a:latin typeface="Calibri Light" panose="020F0302020204030204" pitchFamily="34" charset="0"/>
                <a:ea typeface="Calibri"/>
                <a:cs typeface="Calibri Light" panose="020F0302020204030204" pitchFamily="34" charset="0"/>
              </a:endParaRPr>
            </a:p>
          </p:txBody>
        </p:sp>
      </p:grpSp>
    </p:spTree>
    <p:extLst>
      <p:ext uri="{BB962C8B-B14F-4D97-AF65-F5344CB8AC3E}">
        <p14:creationId xmlns:p14="http://schemas.microsoft.com/office/powerpoint/2010/main" val="1658220212"/>
      </p:ext>
    </p:extLst>
  </p:cSld>
  <p:clrMapOvr>
    <a:masterClrMapping/>
  </p:clrMapOvr>
</p:sld>
</file>

<file path=ppt/theme/theme1.xml><?xml version="1.0" encoding="utf-8"?>
<a:theme xmlns:a="http://schemas.openxmlformats.org/drawingml/2006/main" name="Office Theme">
  <a:themeElements>
    <a:clrScheme name="Custom 1">
      <a:dk1>
        <a:srgbClr val="863399"/>
      </a:dk1>
      <a:lt1>
        <a:sysClr val="window" lastClr="FFFFFF"/>
      </a:lt1>
      <a:dk2>
        <a:srgbClr val="923A7F"/>
      </a:dk2>
      <a:lt2>
        <a:srgbClr val="E7E6E6"/>
      </a:lt2>
      <a:accent1>
        <a:srgbClr val="863399"/>
      </a:accent1>
      <a:accent2>
        <a:srgbClr val="E64B38"/>
      </a:accent2>
      <a:accent3>
        <a:srgbClr val="008522"/>
      </a:accent3>
      <a:accent4>
        <a:srgbClr val="006580"/>
      </a:accent4>
      <a:accent5>
        <a:srgbClr val="F5B335"/>
      </a:accent5>
      <a:accent6>
        <a:srgbClr val="6ABF4B"/>
      </a:accent6>
      <a:hlink>
        <a:srgbClr val="006580"/>
      </a:hlink>
      <a:folHlink>
        <a:srgbClr val="0065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26fbd1-24b7-4301-8127-b3935a7bf738">
      <Terms xmlns="http://schemas.microsoft.com/office/infopath/2007/PartnerControls"/>
    </lcf76f155ced4ddcb4097134ff3c332f>
    <TaxCatchAll xmlns="384926e5-6f68-4caa-ad6c-d74ba76f73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21CFCA52409F46B75161154A2F34A0" ma:contentTypeVersion="13" ma:contentTypeDescription="Create a new document." ma:contentTypeScope="" ma:versionID="d7b615a5bd73f8a9c8528c9954bba464">
  <xsd:schema xmlns:xsd="http://www.w3.org/2001/XMLSchema" xmlns:xs="http://www.w3.org/2001/XMLSchema" xmlns:p="http://schemas.microsoft.com/office/2006/metadata/properties" xmlns:ns2="8226fbd1-24b7-4301-8127-b3935a7bf738" xmlns:ns3="384926e5-6f68-4caa-ad6c-d74ba76f7324" targetNamespace="http://schemas.microsoft.com/office/2006/metadata/properties" ma:root="true" ma:fieldsID="6eeadfcb7c3c8603230ffdb529624fdf" ns2:_="" ns3:_="">
    <xsd:import namespace="8226fbd1-24b7-4301-8127-b3935a7bf738"/>
    <xsd:import namespace="384926e5-6f68-4caa-ad6c-d74ba76f73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6fbd1-24b7-4301-8127-b3935a7bf7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4926e5-6f68-4caa-ad6c-d74ba76f73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e5b20ee-73bd-4bbd-b7a8-b6bfcc830736}" ma:internalName="TaxCatchAll" ma:showField="CatchAllData" ma:web="384926e5-6f68-4caa-ad6c-d74ba76f73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C17D9F-43D9-4857-9868-7500B62BABD5}">
  <ds:schemaRefs>
    <ds:schemaRef ds:uri="http://schemas.microsoft.com/office/2006/metadata/properties"/>
    <ds:schemaRef ds:uri="http://schemas.microsoft.com/office/infopath/2007/PartnerControls"/>
    <ds:schemaRef ds:uri="8226fbd1-24b7-4301-8127-b3935a7bf738"/>
    <ds:schemaRef ds:uri="384926e5-6f68-4caa-ad6c-d74ba76f7324"/>
  </ds:schemaRefs>
</ds:datastoreItem>
</file>

<file path=customXml/itemProps2.xml><?xml version="1.0" encoding="utf-8"?>
<ds:datastoreItem xmlns:ds="http://schemas.openxmlformats.org/officeDocument/2006/customXml" ds:itemID="{3B6FF3EE-4260-44C0-90D5-B32DAB180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6fbd1-24b7-4301-8127-b3935a7bf738"/>
    <ds:schemaRef ds:uri="384926e5-6f68-4caa-ad6c-d74ba76f7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C95668-A26A-4E4D-944A-2367A95FF6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Concrete Goods and Basic Needs Supports for Families in  Child Welfare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755</cp:revision>
  <dcterms:created xsi:type="dcterms:W3CDTF">2025-08-27T23:20:29Z</dcterms:created>
  <dcterms:modified xsi:type="dcterms:W3CDTF">2025-08-28T19:53:27Z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0x0101003B21CFCA52409F46B75161154A2F34A0</vt:lpwstr>
  </property>
  <property fmtid="{D5CDD505-2E9C-101B-9397-08002B2CF9AE}" pid="3" name="MediaServiceImageTags">
    <vt:lpwstr/>
  </property>
</Properties>
</file>